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72" r:id="rId6"/>
    <p:sldId id="265" r:id="rId7"/>
    <p:sldId id="263" r:id="rId8"/>
    <p:sldId id="266" r:id="rId9"/>
    <p:sldId id="264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373C59"/>
    <a:srgbClr val="EB5E5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26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5D95-EDD2-4F60-8BD5-6FDC716BA48C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2B7E-7E08-410D-9550-C3749F80A1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19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5D95-EDD2-4F60-8BD5-6FDC716BA48C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2B7E-7E08-410D-9550-C3749F80A1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4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5D95-EDD2-4F60-8BD5-6FDC716BA48C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2B7E-7E08-410D-9550-C3749F80A1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98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5D95-EDD2-4F60-8BD5-6FDC716BA48C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2B7E-7E08-410D-9550-C3749F80A1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760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5D95-EDD2-4F60-8BD5-6FDC716BA48C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2B7E-7E08-410D-9550-C3749F80A1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103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5D95-EDD2-4F60-8BD5-6FDC716BA48C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2B7E-7E08-410D-9550-C3749F80A1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1701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5D95-EDD2-4F60-8BD5-6FDC716BA48C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2B7E-7E08-410D-9550-C3749F80A1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805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5D95-EDD2-4F60-8BD5-6FDC716BA48C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2B7E-7E08-410D-9550-C3749F80A1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9660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5D95-EDD2-4F60-8BD5-6FDC716BA48C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2B7E-7E08-410D-9550-C3749F80A1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459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5D95-EDD2-4F60-8BD5-6FDC716BA48C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2B7E-7E08-410D-9550-C3749F80A1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416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5D95-EDD2-4F60-8BD5-6FDC716BA48C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2B7E-7E08-410D-9550-C3749F80A1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254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25D95-EDD2-4F60-8BD5-6FDC716BA48C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C2B7E-7E08-410D-9550-C3749F80A1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96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240971"/>
          </a:xfrm>
          <a:prstGeom prst="rect">
            <a:avLst/>
          </a:prstGeom>
          <a:solidFill>
            <a:srgbClr val="373C59"/>
          </a:solidFill>
          <a:ln>
            <a:solidFill>
              <a:srgbClr val="373C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71055" y="1586746"/>
            <a:ext cx="11249890" cy="2084708"/>
          </a:xfrm>
          <a:solidFill>
            <a:srgbClr val="FFFFCC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b="1" dirty="0" smtClean="0"/>
              <a:t>Формирование </a:t>
            </a:r>
            <a:br>
              <a:rPr lang="ru-RU" b="1" dirty="0" smtClean="0"/>
            </a:br>
            <a:r>
              <a:rPr lang="ru-RU" b="1" dirty="0" smtClean="0"/>
              <a:t>функциональной грамотности обучающихся в начальной школе.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433839" y="3519054"/>
            <a:ext cx="9335610" cy="2849719"/>
          </a:xfrm>
        </p:spPr>
        <p:txBody>
          <a:bodyPr/>
          <a:lstStyle/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Евстигнеева М.Е., </a:t>
            </a:r>
          </a:p>
          <a:p>
            <a:pPr algn="r">
              <a:buNone/>
            </a:pPr>
            <a:r>
              <a:rPr lang="ru-RU" dirty="0" smtClean="0"/>
              <a:t>заведующий методическим кабинетом </a:t>
            </a:r>
          </a:p>
          <a:p>
            <a:pPr algn="r">
              <a:buNone/>
            </a:pPr>
            <a:r>
              <a:rPr lang="ru-RU" dirty="0" smtClean="0"/>
              <a:t>по начальному образованию</a:t>
            </a:r>
          </a:p>
          <a:p>
            <a:pPr algn="r">
              <a:buNone/>
            </a:pPr>
            <a:r>
              <a:rPr lang="ru-RU" dirty="0" smtClean="0"/>
              <a:t> в  учебно-методическом центре.</a:t>
            </a:r>
            <a:endParaRPr lang="ru-RU" dirty="0"/>
          </a:p>
        </p:txBody>
      </p:sp>
      <p:sp>
        <p:nvSpPr>
          <p:cNvPr id="5" name="object 8"/>
          <p:cNvSpPr/>
          <p:nvPr/>
        </p:nvSpPr>
        <p:spPr>
          <a:xfrm>
            <a:off x="1325476" y="236344"/>
            <a:ext cx="0" cy="741680"/>
          </a:xfrm>
          <a:custGeom>
            <a:avLst/>
            <a:gdLst/>
            <a:ahLst/>
            <a:cxnLst/>
            <a:rect l="l" t="t" r="r" b="b"/>
            <a:pathLst>
              <a:path h="741679">
                <a:moveTo>
                  <a:pt x="0" y="0"/>
                </a:moveTo>
                <a:lnTo>
                  <a:pt x="0" y="741159"/>
                </a:lnTo>
              </a:path>
            </a:pathLst>
          </a:custGeom>
          <a:ln w="3761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402617" y="183991"/>
            <a:ext cx="3384376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lang="ru-RU" sz="1400" b="1" spc="135" dirty="0" smtClean="0">
                <a:solidFill>
                  <a:schemeClr val="bg1"/>
                </a:solidFill>
                <a:latin typeface="Franklin Gothic Demi" panose="020B0703020102020204" pitchFamily="34" charset="0"/>
                <a:cs typeface="Tahoma"/>
              </a:rPr>
              <a:t>ГБОУ</a:t>
            </a:r>
            <a:r>
              <a:rPr lang="ru-RU" sz="1400" b="1" spc="-100" dirty="0" smtClean="0">
                <a:solidFill>
                  <a:schemeClr val="bg1"/>
                </a:solidFill>
                <a:latin typeface="Franklin Gothic Demi" panose="020B0703020102020204" pitchFamily="34" charset="0"/>
                <a:cs typeface="Tahoma"/>
              </a:rPr>
              <a:t> </a:t>
            </a:r>
            <a:r>
              <a:rPr lang="ru-RU" sz="1400" b="1" spc="180" dirty="0">
                <a:solidFill>
                  <a:schemeClr val="bg1"/>
                </a:solidFill>
                <a:latin typeface="Franklin Gothic Demi" panose="020B0703020102020204" pitchFamily="34" charset="0"/>
                <a:cs typeface="Tahoma"/>
              </a:rPr>
              <a:t>ДПО</a:t>
            </a:r>
            <a:endParaRPr lang="ru-RU" sz="1400" b="1" dirty="0">
              <a:solidFill>
                <a:schemeClr val="bg1"/>
              </a:solidFill>
              <a:latin typeface="Franklin Gothic Demi" panose="020B0703020102020204" pitchFamily="34" charset="0"/>
              <a:cs typeface="Tahoma"/>
            </a:endParaRPr>
          </a:p>
          <a:p>
            <a:pPr marL="12700" marR="5080">
              <a:lnSpc>
                <a:spcPct val="125200"/>
              </a:lnSpc>
            </a:pPr>
            <a:r>
              <a:rPr lang="ru-RU" sz="1400" b="1" spc="85" dirty="0" smtClean="0">
                <a:solidFill>
                  <a:schemeClr val="bg1"/>
                </a:solidFill>
                <a:latin typeface="Franklin Gothic Demi" panose="020B0703020102020204" pitchFamily="34" charset="0"/>
                <a:cs typeface="Tahoma"/>
              </a:rPr>
              <a:t>Тверской областной институт усовершенствования учителей</a:t>
            </a:r>
            <a:endParaRPr lang="ru-RU" sz="1400" b="1" dirty="0">
              <a:solidFill>
                <a:schemeClr val="bg1"/>
              </a:solidFill>
              <a:latin typeface="Franklin Gothic Demi" panose="020B0703020102020204" pitchFamily="34" charset="0"/>
              <a:cs typeface="Tahoma"/>
            </a:endParaRPr>
          </a:p>
        </p:txBody>
      </p:sp>
      <p:pic>
        <p:nvPicPr>
          <p:cNvPr id="1026" name="Picture 2" descr="J:\АВГУСТОВКА\Презентации\Склад\Logoti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0533" y="236344"/>
            <a:ext cx="645813" cy="794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469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41474" y="0"/>
            <a:ext cx="1050525" cy="6858000"/>
          </a:xfrm>
          <a:prstGeom prst="rect">
            <a:avLst/>
          </a:prstGeom>
          <a:solidFill>
            <a:srgbClr val="373C59"/>
          </a:solidFill>
          <a:ln>
            <a:solidFill>
              <a:srgbClr val="373C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07818" y="1773382"/>
            <a:ext cx="10612582" cy="4733937"/>
          </a:xfrm>
        </p:spPr>
        <p:txBody>
          <a:bodyPr>
            <a:normAutofit fontScale="85000" lnSpcReduction="20000"/>
          </a:bodyPr>
          <a:lstStyle/>
          <a:p>
            <a:pPr marL="416559" marR="5080" indent="-403860">
              <a:lnSpc>
                <a:spcPct val="120000"/>
              </a:lnSpc>
              <a:spcBef>
                <a:spcPts val="0"/>
              </a:spcBef>
              <a:buFont typeface="Arial"/>
              <a:buChar char="•"/>
              <a:tabLst>
                <a:tab pos="415925" algn="l"/>
                <a:tab pos="416559" algn="l"/>
                <a:tab pos="5283200" algn="l"/>
              </a:tabLst>
            </a:pPr>
            <a:r>
              <a:rPr lang="ru-RU" spc="-5" dirty="0" smtClean="0">
                <a:latin typeface="Carlito"/>
                <a:cs typeface="Carlito"/>
              </a:rPr>
              <a:t>Задача, поставленная вне </a:t>
            </a:r>
            <a:r>
              <a:rPr lang="ru-RU" spc="-10" dirty="0" smtClean="0">
                <a:latin typeface="Carlito"/>
                <a:cs typeface="Carlito"/>
              </a:rPr>
              <a:t>предметной </a:t>
            </a:r>
            <a:r>
              <a:rPr lang="ru-RU" spc="-15" dirty="0" smtClean="0">
                <a:latin typeface="Carlito"/>
                <a:cs typeface="Carlito"/>
              </a:rPr>
              <a:t>области </a:t>
            </a:r>
            <a:r>
              <a:rPr lang="ru-RU" spc="-5" dirty="0" smtClean="0">
                <a:latin typeface="Carlito"/>
                <a:cs typeface="Carlito"/>
              </a:rPr>
              <a:t>и </a:t>
            </a:r>
            <a:r>
              <a:rPr lang="ru-RU" spc="-10" dirty="0" smtClean="0">
                <a:latin typeface="Carlito"/>
                <a:cs typeface="Carlito"/>
              </a:rPr>
              <a:t>решаемая </a:t>
            </a:r>
            <a:r>
              <a:rPr lang="ru-RU" spc="-5" dirty="0" smtClean="0">
                <a:latin typeface="Carlito"/>
                <a:cs typeface="Carlito"/>
              </a:rPr>
              <a:t>с  помощью</a:t>
            </a:r>
            <a:r>
              <a:rPr lang="ru-RU" spc="15" dirty="0" smtClean="0">
                <a:latin typeface="Carlito"/>
                <a:cs typeface="Carlito"/>
              </a:rPr>
              <a:t> </a:t>
            </a:r>
            <a:r>
              <a:rPr lang="ru-RU" spc="-10" dirty="0" smtClean="0">
                <a:latin typeface="Carlito"/>
                <a:cs typeface="Carlito"/>
              </a:rPr>
              <a:t>предметных</a:t>
            </a:r>
            <a:r>
              <a:rPr lang="ru-RU" spc="35" dirty="0" smtClean="0">
                <a:latin typeface="Carlito"/>
                <a:cs typeface="Carlito"/>
              </a:rPr>
              <a:t> </a:t>
            </a:r>
            <a:r>
              <a:rPr lang="ru-RU" spc="-5" dirty="0" smtClean="0">
                <a:latin typeface="Carlito"/>
                <a:cs typeface="Carlito"/>
              </a:rPr>
              <a:t>знаний, например, по</a:t>
            </a:r>
            <a:r>
              <a:rPr lang="ru-RU" spc="20" dirty="0" smtClean="0">
                <a:latin typeface="Carlito"/>
                <a:cs typeface="Carlito"/>
              </a:rPr>
              <a:t> </a:t>
            </a:r>
            <a:r>
              <a:rPr lang="ru-RU" spc="-15" dirty="0" smtClean="0">
                <a:latin typeface="Carlito"/>
                <a:cs typeface="Carlito"/>
              </a:rPr>
              <a:t>математике.</a:t>
            </a:r>
            <a:endParaRPr lang="ru-RU" dirty="0" smtClean="0">
              <a:latin typeface="Carlito"/>
              <a:cs typeface="Carlito"/>
            </a:endParaRPr>
          </a:p>
          <a:p>
            <a:pPr marL="416559" marR="86360" indent="-403860">
              <a:lnSpc>
                <a:spcPct val="120000"/>
              </a:lnSpc>
              <a:spcBef>
                <a:spcPts val="0"/>
              </a:spcBef>
              <a:buFont typeface="Arial"/>
              <a:buChar char="•"/>
              <a:tabLst>
                <a:tab pos="415925" algn="l"/>
                <a:tab pos="416559" algn="l"/>
                <a:tab pos="3224530" algn="l"/>
              </a:tabLst>
            </a:pPr>
            <a:r>
              <a:rPr lang="ru-RU" spc="-5" dirty="0" smtClean="0">
                <a:latin typeface="Carlito"/>
                <a:cs typeface="Carlito"/>
              </a:rPr>
              <a:t>В </a:t>
            </a:r>
            <a:r>
              <a:rPr lang="ru-RU" spc="-15" dirty="0" smtClean="0">
                <a:latin typeface="Carlito"/>
                <a:cs typeface="Carlito"/>
              </a:rPr>
              <a:t>каждом </a:t>
            </a:r>
            <a:r>
              <a:rPr lang="ru-RU" spc="-10" dirty="0" smtClean="0">
                <a:latin typeface="Carlito"/>
                <a:cs typeface="Carlito"/>
              </a:rPr>
              <a:t>из </a:t>
            </a:r>
            <a:r>
              <a:rPr lang="ru-RU" spc="-5" dirty="0" smtClean="0">
                <a:latin typeface="Carlito"/>
                <a:cs typeface="Carlito"/>
              </a:rPr>
              <a:t>заданий </a:t>
            </a:r>
            <a:r>
              <a:rPr lang="ru-RU" spc="-15" dirty="0" smtClean="0">
                <a:latin typeface="Carlito"/>
                <a:cs typeface="Carlito"/>
              </a:rPr>
              <a:t>описываются </a:t>
            </a:r>
            <a:r>
              <a:rPr lang="ru-RU" spc="-5" dirty="0" smtClean="0">
                <a:latin typeface="Carlito"/>
                <a:cs typeface="Carlito"/>
              </a:rPr>
              <a:t>жизненная ситуация, </a:t>
            </a:r>
            <a:r>
              <a:rPr lang="ru-RU" spc="-20" dirty="0" smtClean="0">
                <a:latin typeface="Carlito"/>
                <a:cs typeface="Carlito"/>
              </a:rPr>
              <a:t>как  </a:t>
            </a:r>
            <a:r>
              <a:rPr lang="ru-RU" spc="-5" dirty="0" smtClean="0">
                <a:latin typeface="Carlito"/>
                <a:cs typeface="Carlito"/>
              </a:rPr>
              <a:t>правило,</a:t>
            </a:r>
            <a:r>
              <a:rPr lang="ru-RU" spc="25" dirty="0" smtClean="0">
                <a:latin typeface="Carlito"/>
                <a:cs typeface="Carlito"/>
              </a:rPr>
              <a:t> </a:t>
            </a:r>
            <a:r>
              <a:rPr lang="ru-RU" spc="-20" dirty="0" smtClean="0">
                <a:latin typeface="Carlito"/>
                <a:cs typeface="Carlito"/>
              </a:rPr>
              <a:t>близкая и </a:t>
            </a:r>
            <a:r>
              <a:rPr lang="ru-RU" spc="-5" dirty="0" smtClean="0">
                <a:latin typeface="Carlito"/>
                <a:cs typeface="Carlito"/>
              </a:rPr>
              <a:t>понятная</a:t>
            </a:r>
            <a:r>
              <a:rPr lang="ru-RU" spc="25" dirty="0" smtClean="0">
                <a:latin typeface="Carlito"/>
                <a:cs typeface="Carlito"/>
              </a:rPr>
              <a:t> </a:t>
            </a:r>
            <a:r>
              <a:rPr lang="ru-RU" spc="-15" dirty="0" smtClean="0">
                <a:latin typeface="Carlito"/>
                <a:cs typeface="Carlito"/>
              </a:rPr>
              <a:t>учащемуся.</a:t>
            </a:r>
            <a:endParaRPr lang="ru-RU" dirty="0" smtClean="0">
              <a:latin typeface="Carlito"/>
              <a:cs typeface="Carlito"/>
            </a:endParaRPr>
          </a:p>
          <a:p>
            <a:pPr marL="416559" marR="1352550" indent="-403860">
              <a:lnSpc>
                <a:spcPct val="120000"/>
              </a:lnSpc>
              <a:spcBef>
                <a:spcPts val="0"/>
              </a:spcBef>
              <a:buFont typeface="Arial"/>
              <a:buChar char="•"/>
              <a:tabLst>
                <a:tab pos="415925" algn="l"/>
                <a:tab pos="416559" algn="l"/>
              </a:tabLst>
            </a:pPr>
            <a:r>
              <a:rPr lang="ru-RU" spc="-15" dirty="0" smtClean="0">
                <a:latin typeface="Carlito"/>
                <a:cs typeface="Carlito"/>
              </a:rPr>
              <a:t>Контекст </a:t>
            </a:r>
            <a:r>
              <a:rPr lang="ru-RU" dirty="0" smtClean="0">
                <a:latin typeface="Carlito"/>
                <a:cs typeface="Carlito"/>
              </a:rPr>
              <a:t>заданий </a:t>
            </a:r>
            <a:r>
              <a:rPr lang="ru-RU" spc="-15" dirty="0" smtClean="0">
                <a:latin typeface="Carlito"/>
                <a:cs typeface="Carlito"/>
              </a:rPr>
              <a:t>близок </a:t>
            </a:r>
            <a:r>
              <a:rPr lang="ru-RU" spc="-5" dirty="0" smtClean="0">
                <a:latin typeface="Carlito"/>
                <a:cs typeface="Carlito"/>
              </a:rPr>
              <a:t>к </a:t>
            </a:r>
            <a:r>
              <a:rPr lang="ru-RU" spc="-10" dirty="0" smtClean="0">
                <a:latin typeface="Carlito"/>
                <a:cs typeface="Carlito"/>
              </a:rPr>
              <a:t>проблемным </a:t>
            </a:r>
            <a:r>
              <a:rPr lang="ru-RU" spc="-5" dirty="0" smtClean="0">
                <a:latin typeface="Carlito"/>
                <a:cs typeface="Carlito"/>
              </a:rPr>
              <a:t>ситуациям,  возникающим в </a:t>
            </a:r>
            <a:r>
              <a:rPr lang="ru-RU" spc="-10" dirty="0" smtClean="0">
                <a:latin typeface="Carlito"/>
                <a:cs typeface="Carlito"/>
              </a:rPr>
              <a:t>повседневной</a:t>
            </a:r>
            <a:r>
              <a:rPr lang="ru-RU" spc="5" dirty="0" smtClean="0">
                <a:latin typeface="Carlito"/>
                <a:cs typeface="Carlito"/>
              </a:rPr>
              <a:t> </a:t>
            </a:r>
            <a:r>
              <a:rPr lang="ru-RU" spc="-5" dirty="0" smtClean="0">
                <a:latin typeface="Carlito"/>
                <a:cs typeface="Carlito"/>
              </a:rPr>
              <a:t>жизни.</a:t>
            </a:r>
            <a:endParaRPr lang="ru-RU" dirty="0" smtClean="0">
              <a:latin typeface="Carlito"/>
              <a:cs typeface="Carlito"/>
            </a:endParaRPr>
          </a:p>
          <a:p>
            <a:pPr marL="416559" indent="-403860">
              <a:lnSpc>
                <a:spcPct val="120000"/>
              </a:lnSpc>
              <a:spcBef>
                <a:spcPts val="0"/>
              </a:spcBef>
              <a:buFont typeface="Arial"/>
              <a:buChar char="•"/>
              <a:tabLst>
                <a:tab pos="415925" algn="l"/>
                <a:tab pos="416559" algn="l"/>
              </a:tabLst>
            </a:pPr>
            <a:r>
              <a:rPr lang="ru-RU" spc="-10" dirty="0" smtClean="0">
                <a:latin typeface="Carlito"/>
                <a:cs typeface="Carlito"/>
              </a:rPr>
              <a:t>Ситуация </a:t>
            </a:r>
            <a:r>
              <a:rPr lang="ru-RU" spc="-15" dirty="0" smtClean="0">
                <a:latin typeface="Carlito"/>
                <a:cs typeface="Carlito"/>
              </a:rPr>
              <a:t>требует </a:t>
            </a:r>
            <a:r>
              <a:rPr lang="ru-RU" spc="-5" dirty="0" smtClean="0">
                <a:latin typeface="Carlito"/>
                <a:cs typeface="Carlito"/>
              </a:rPr>
              <a:t>осознанного выбора </a:t>
            </a:r>
            <a:r>
              <a:rPr lang="ru-RU" spc="-30" dirty="0" smtClean="0">
                <a:latin typeface="Carlito"/>
                <a:cs typeface="Carlito"/>
              </a:rPr>
              <a:t>модели</a:t>
            </a:r>
            <a:r>
              <a:rPr lang="ru-RU" spc="15" dirty="0" smtClean="0">
                <a:latin typeface="Carlito"/>
                <a:cs typeface="Carlito"/>
              </a:rPr>
              <a:t> </a:t>
            </a:r>
            <a:r>
              <a:rPr lang="ru-RU" spc="-10" dirty="0" smtClean="0">
                <a:latin typeface="Carlito"/>
                <a:cs typeface="Carlito"/>
              </a:rPr>
              <a:t>поведения.</a:t>
            </a:r>
            <a:endParaRPr lang="ru-RU" dirty="0" smtClean="0">
              <a:latin typeface="Carlito"/>
              <a:cs typeface="Carlito"/>
            </a:endParaRPr>
          </a:p>
          <a:p>
            <a:pPr marL="416559" marR="142240" indent="-403860">
              <a:lnSpc>
                <a:spcPct val="120000"/>
              </a:lnSpc>
              <a:spcBef>
                <a:spcPts val="0"/>
              </a:spcBef>
              <a:buFont typeface="Arial"/>
              <a:buChar char="•"/>
              <a:tabLst>
                <a:tab pos="415925" algn="l"/>
                <a:tab pos="416559" algn="l"/>
              </a:tabLst>
            </a:pPr>
            <a:r>
              <a:rPr lang="ru-RU" spc="-5" dirty="0" smtClean="0">
                <a:latin typeface="Carlito"/>
                <a:cs typeface="Carlito"/>
              </a:rPr>
              <a:t>Вопросы </a:t>
            </a:r>
            <a:r>
              <a:rPr lang="ru-RU" spc="-15" dirty="0" smtClean="0">
                <a:latin typeface="Carlito"/>
                <a:cs typeface="Carlito"/>
              </a:rPr>
              <a:t>изложены </a:t>
            </a:r>
            <a:r>
              <a:rPr lang="ru-RU" spc="-10" dirty="0" smtClean="0">
                <a:latin typeface="Carlito"/>
                <a:cs typeface="Carlito"/>
              </a:rPr>
              <a:t>простым, </a:t>
            </a:r>
            <a:r>
              <a:rPr lang="ru-RU" spc="-5" dirty="0" smtClean="0">
                <a:latin typeface="Carlito"/>
                <a:cs typeface="Carlito"/>
              </a:rPr>
              <a:t>ясным </a:t>
            </a:r>
            <a:r>
              <a:rPr lang="ru-RU" spc="-15" dirty="0" smtClean="0">
                <a:latin typeface="Carlito"/>
                <a:cs typeface="Carlito"/>
              </a:rPr>
              <a:t>языком </a:t>
            </a:r>
            <a:r>
              <a:rPr lang="ru-RU" spc="-5" dirty="0" smtClean="0">
                <a:latin typeface="Carlito"/>
                <a:cs typeface="Carlito"/>
              </a:rPr>
              <a:t>и, </a:t>
            </a:r>
            <a:r>
              <a:rPr lang="ru-RU" spc="-15" dirty="0" smtClean="0">
                <a:latin typeface="Carlito"/>
                <a:cs typeface="Carlito"/>
              </a:rPr>
              <a:t>как </a:t>
            </a:r>
            <a:r>
              <a:rPr lang="ru-RU" spc="-5" dirty="0" smtClean="0">
                <a:latin typeface="Carlito"/>
                <a:cs typeface="Carlito"/>
              </a:rPr>
              <a:t>правило,  </a:t>
            </a:r>
            <a:r>
              <a:rPr lang="ru-RU" spc="-10" dirty="0" smtClean="0">
                <a:latin typeface="Carlito"/>
                <a:cs typeface="Carlito"/>
              </a:rPr>
              <a:t>немногословны.</a:t>
            </a:r>
            <a:endParaRPr lang="ru-RU" dirty="0" smtClean="0">
              <a:latin typeface="Carlito"/>
              <a:cs typeface="Carlito"/>
            </a:endParaRPr>
          </a:p>
          <a:p>
            <a:pPr marL="416559" marR="168910" indent="-403860">
              <a:lnSpc>
                <a:spcPct val="120000"/>
              </a:lnSpc>
              <a:spcBef>
                <a:spcPts val="0"/>
              </a:spcBef>
              <a:buFont typeface="Arial"/>
              <a:buChar char="•"/>
              <a:tabLst>
                <a:tab pos="415925" algn="l"/>
                <a:tab pos="416559" algn="l"/>
              </a:tabLst>
            </a:pPr>
            <a:r>
              <a:rPr lang="ru-RU" spc="-45" dirty="0" smtClean="0">
                <a:latin typeface="Carlito"/>
                <a:cs typeface="Carlito"/>
              </a:rPr>
              <a:t>Требуют </a:t>
            </a:r>
            <a:r>
              <a:rPr lang="ru-RU" spc="-15" dirty="0" smtClean="0">
                <a:latin typeface="Carlito"/>
                <a:cs typeface="Carlito"/>
              </a:rPr>
              <a:t>перевода </a:t>
            </a:r>
            <a:r>
              <a:rPr lang="ru-RU" spc="-5" dirty="0" smtClean="0">
                <a:latin typeface="Carlito"/>
                <a:cs typeface="Carlito"/>
              </a:rPr>
              <a:t>с </a:t>
            </a:r>
            <a:r>
              <a:rPr lang="ru-RU" spc="-10" dirty="0" smtClean="0">
                <a:latin typeface="Carlito"/>
                <a:cs typeface="Carlito"/>
              </a:rPr>
              <a:t>обыденного </a:t>
            </a:r>
            <a:r>
              <a:rPr lang="ru-RU" spc="-15" dirty="0" smtClean="0">
                <a:latin typeface="Carlito"/>
                <a:cs typeface="Carlito"/>
              </a:rPr>
              <a:t>языка </a:t>
            </a:r>
            <a:r>
              <a:rPr lang="ru-RU" spc="-5" dirty="0" smtClean="0">
                <a:latin typeface="Carlito"/>
                <a:cs typeface="Carlito"/>
              </a:rPr>
              <a:t>на </a:t>
            </a:r>
            <a:r>
              <a:rPr lang="ru-RU" spc="-10" dirty="0" smtClean="0">
                <a:latin typeface="Carlito"/>
                <a:cs typeface="Carlito"/>
              </a:rPr>
              <a:t>язык предметной  </a:t>
            </a:r>
            <a:r>
              <a:rPr lang="ru-RU" spc="-15" dirty="0" smtClean="0">
                <a:latin typeface="Carlito"/>
                <a:cs typeface="Carlito"/>
              </a:rPr>
              <a:t>области </a:t>
            </a:r>
            <a:r>
              <a:rPr lang="ru-RU" spc="-10" dirty="0" smtClean="0">
                <a:latin typeface="Carlito"/>
                <a:cs typeface="Carlito"/>
              </a:rPr>
              <a:t>(математики, физики </a:t>
            </a:r>
            <a:r>
              <a:rPr lang="ru-RU" spc="-5" dirty="0" smtClean="0">
                <a:latin typeface="Carlito"/>
                <a:cs typeface="Carlito"/>
              </a:rPr>
              <a:t>и</a:t>
            </a:r>
            <a:r>
              <a:rPr lang="ru-RU" spc="10" dirty="0" smtClean="0">
                <a:latin typeface="Carlito"/>
                <a:cs typeface="Carlito"/>
              </a:rPr>
              <a:t> </a:t>
            </a:r>
            <a:r>
              <a:rPr lang="ru-RU" spc="-10" dirty="0" smtClean="0">
                <a:latin typeface="Carlito"/>
                <a:cs typeface="Carlito"/>
              </a:rPr>
              <a:t>др.).</a:t>
            </a:r>
            <a:endParaRPr lang="ru-RU" dirty="0" smtClean="0">
              <a:latin typeface="Carlito"/>
              <a:cs typeface="Carlito"/>
            </a:endParaRPr>
          </a:p>
          <a:p>
            <a:pPr marL="416559" indent="-403860">
              <a:lnSpc>
                <a:spcPct val="120000"/>
              </a:lnSpc>
              <a:spcBef>
                <a:spcPts val="0"/>
              </a:spcBef>
              <a:buFont typeface="Arial"/>
              <a:buChar char="•"/>
              <a:tabLst>
                <a:tab pos="415925" algn="l"/>
                <a:tab pos="416559" algn="l"/>
              </a:tabLst>
            </a:pPr>
            <a:r>
              <a:rPr lang="ru-RU" spc="-15" dirty="0" smtClean="0">
                <a:latin typeface="Carlito"/>
                <a:cs typeface="Carlito"/>
              </a:rPr>
              <a:t>Используются </a:t>
            </a:r>
            <a:r>
              <a:rPr lang="ru-RU" spc="-5" dirty="0" smtClean="0">
                <a:latin typeface="Carlito"/>
                <a:cs typeface="Carlito"/>
              </a:rPr>
              <a:t>иллюстрации: рисунки,</a:t>
            </a:r>
            <a:r>
              <a:rPr lang="ru-RU" spc="75" dirty="0" smtClean="0">
                <a:latin typeface="Carlito"/>
                <a:cs typeface="Carlito"/>
              </a:rPr>
              <a:t> </a:t>
            </a:r>
            <a:r>
              <a:rPr lang="ru-RU" spc="-15" dirty="0" smtClean="0">
                <a:latin typeface="Carlito"/>
                <a:cs typeface="Carlito"/>
              </a:rPr>
              <a:t>таблицы.</a:t>
            </a:r>
            <a:endParaRPr lang="ru-RU" dirty="0" smtClean="0">
              <a:latin typeface="Carlito"/>
              <a:cs typeface="Carlito"/>
            </a:endParaRPr>
          </a:p>
          <a:p>
            <a:endParaRPr lang="ru-RU" dirty="0"/>
          </a:p>
        </p:txBody>
      </p:sp>
      <p:pic>
        <p:nvPicPr>
          <p:cNvPr id="1026" name="Picture 2" descr="J:\АВГУСТОВКА\Презентации\Склад\Logoti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43829" y="236343"/>
            <a:ext cx="645813" cy="794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63667" y="1278383"/>
            <a:ext cx="1006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Franklin Gothic Demi" pitchFamily="34" charset="0"/>
              </a:rPr>
              <a:t>ГБОУ ДПО ТОИУУ</a:t>
            </a:r>
            <a:endParaRPr lang="ru-RU" sz="1400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sp>
        <p:nvSpPr>
          <p:cNvPr id="7" name="object 8"/>
          <p:cNvSpPr/>
          <p:nvPr/>
        </p:nvSpPr>
        <p:spPr>
          <a:xfrm rot="5400000">
            <a:off x="11669484" y="813286"/>
            <a:ext cx="0" cy="741680"/>
          </a:xfrm>
          <a:custGeom>
            <a:avLst/>
            <a:gdLst/>
            <a:ahLst/>
            <a:cxnLst/>
            <a:rect l="l" t="t" r="r" b="b"/>
            <a:pathLst>
              <a:path h="741679">
                <a:moveTo>
                  <a:pt x="0" y="0"/>
                </a:moveTo>
                <a:lnTo>
                  <a:pt x="0" y="741159"/>
                </a:lnTo>
              </a:path>
            </a:pathLst>
          </a:custGeom>
          <a:ln w="3761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9381" y="171161"/>
            <a:ext cx="10571019" cy="1325563"/>
          </a:xfrm>
          <a:solidFill>
            <a:srgbClr val="FFFFCC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3600" b="1" dirty="0" smtClean="0"/>
              <a:t>Особенности заданий для формирования и оценки функциональной грамотности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36092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41474" y="0"/>
            <a:ext cx="1050525" cy="6858000"/>
          </a:xfrm>
          <a:prstGeom prst="rect">
            <a:avLst/>
          </a:prstGeom>
          <a:solidFill>
            <a:srgbClr val="373C59"/>
          </a:solidFill>
          <a:ln>
            <a:solidFill>
              <a:srgbClr val="373C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71055" y="2008909"/>
            <a:ext cx="10162322" cy="4498410"/>
          </a:xfrm>
        </p:spPr>
        <p:txBody>
          <a:bodyPr>
            <a:normAutofit/>
          </a:bodyPr>
          <a:lstStyle/>
          <a:p>
            <a:pPr marL="445134" marR="2493010" indent="-391795">
              <a:lnSpc>
                <a:spcPct val="100000"/>
              </a:lnSpc>
              <a:spcBef>
                <a:spcPts val="0"/>
              </a:spcBef>
              <a:tabLst>
                <a:tab pos="445770" algn="l"/>
              </a:tabLst>
            </a:pPr>
            <a:r>
              <a:rPr lang="ru-RU" i="1" spc="-5" dirty="0" smtClean="0">
                <a:latin typeface="Carlito"/>
                <a:cs typeface="Carlito"/>
              </a:rPr>
              <a:t>Наличие ситуационной </a:t>
            </a:r>
            <a:r>
              <a:rPr lang="ru-RU" i="1" dirty="0" smtClean="0">
                <a:latin typeface="Carlito"/>
                <a:cs typeface="Carlito"/>
              </a:rPr>
              <a:t>значимости </a:t>
            </a:r>
            <a:r>
              <a:rPr lang="ru-RU" i="1" spc="-15" dirty="0" smtClean="0">
                <a:latin typeface="Carlito"/>
                <a:cs typeface="Carlito"/>
              </a:rPr>
              <a:t>контекста.</a:t>
            </a:r>
            <a:endParaRPr lang="ru-RU" dirty="0" smtClean="0">
              <a:latin typeface="Carlito"/>
              <a:cs typeface="Carlito"/>
            </a:endParaRPr>
          </a:p>
          <a:p>
            <a:pPr marL="445134" marR="1027430" indent="-391795">
              <a:lnSpc>
                <a:spcPct val="100000"/>
              </a:lnSpc>
              <a:spcBef>
                <a:spcPts val="0"/>
              </a:spcBef>
              <a:tabLst>
                <a:tab pos="445770" algn="l"/>
              </a:tabLst>
            </a:pPr>
            <a:r>
              <a:rPr lang="ru-RU" i="1" spc="-10" dirty="0" smtClean="0">
                <a:latin typeface="Carlito"/>
                <a:cs typeface="Carlito"/>
              </a:rPr>
              <a:t>Необходимость </a:t>
            </a:r>
            <a:r>
              <a:rPr lang="ru-RU" i="1" dirty="0" smtClean="0">
                <a:latin typeface="Carlito"/>
                <a:cs typeface="Carlito"/>
              </a:rPr>
              <a:t>перевода </a:t>
            </a:r>
            <a:r>
              <a:rPr lang="ru-RU" i="1" spc="-5" dirty="0" smtClean="0">
                <a:latin typeface="Carlito"/>
                <a:cs typeface="Carlito"/>
              </a:rPr>
              <a:t>условий </a:t>
            </a:r>
            <a:r>
              <a:rPr lang="ru-RU" i="1" dirty="0" smtClean="0">
                <a:latin typeface="Carlito"/>
                <a:cs typeface="Carlito"/>
              </a:rPr>
              <a:t>задачи,  </a:t>
            </a:r>
            <a:r>
              <a:rPr lang="ru-RU" i="1" spc="-10" dirty="0" smtClean="0">
                <a:latin typeface="Carlito"/>
                <a:cs typeface="Carlito"/>
              </a:rPr>
              <a:t>сформулированных </a:t>
            </a:r>
            <a:r>
              <a:rPr lang="ru-RU" i="1" dirty="0" smtClean="0">
                <a:latin typeface="Carlito"/>
                <a:cs typeface="Carlito"/>
              </a:rPr>
              <a:t>с помощью </a:t>
            </a:r>
            <a:r>
              <a:rPr lang="ru-RU" i="1" spc="-5" dirty="0" smtClean="0">
                <a:latin typeface="Carlito"/>
                <a:cs typeface="Carlito"/>
              </a:rPr>
              <a:t>обыденного  </a:t>
            </a:r>
            <a:r>
              <a:rPr lang="ru-RU" i="1" spc="-15" dirty="0" smtClean="0">
                <a:latin typeface="Carlito"/>
                <a:cs typeface="Carlito"/>
              </a:rPr>
              <a:t>языка </a:t>
            </a:r>
            <a:r>
              <a:rPr lang="ru-RU" i="1" dirty="0" smtClean="0">
                <a:latin typeface="Carlito"/>
                <a:cs typeface="Carlito"/>
              </a:rPr>
              <a:t>на </a:t>
            </a:r>
            <a:r>
              <a:rPr lang="ru-RU" i="1" spc="-5" dirty="0" smtClean="0">
                <a:latin typeface="Carlito"/>
                <a:cs typeface="Carlito"/>
              </a:rPr>
              <a:t>язык </a:t>
            </a:r>
            <a:r>
              <a:rPr lang="ru-RU" i="1" dirty="0" smtClean="0">
                <a:latin typeface="Carlito"/>
                <a:cs typeface="Carlito"/>
              </a:rPr>
              <a:t>предметной</a:t>
            </a:r>
            <a:r>
              <a:rPr lang="ru-RU" i="1" spc="70" dirty="0" smtClean="0">
                <a:latin typeface="Carlito"/>
                <a:cs typeface="Carlito"/>
              </a:rPr>
              <a:t> </a:t>
            </a:r>
            <a:r>
              <a:rPr lang="ru-RU" i="1" spc="-15" dirty="0" smtClean="0">
                <a:latin typeface="Carlito"/>
                <a:cs typeface="Carlito"/>
              </a:rPr>
              <a:t>области.</a:t>
            </a:r>
            <a:endParaRPr lang="ru-RU" dirty="0" smtClean="0">
              <a:latin typeface="Carlito"/>
              <a:cs typeface="Carlito"/>
            </a:endParaRPr>
          </a:p>
          <a:p>
            <a:pPr marL="445134" indent="-392430">
              <a:lnSpc>
                <a:spcPct val="100000"/>
              </a:lnSpc>
              <a:spcBef>
                <a:spcPts val="0"/>
              </a:spcBef>
              <a:tabLst>
                <a:tab pos="445770" algn="l"/>
              </a:tabLst>
            </a:pPr>
            <a:r>
              <a:rPr lang="ru-RU" i="1" spc="-5" dirty="0" smtClean="0">
                <a:latin typeface="Carlito"/>
                <a:cs typeface="Carlito"/>
              </a:rPr>
              <a:t>Новизна </a:t>
            </a:r>
            <a:r>
              <a:rPr lang="ru-RU" i="1" spc="-10" dirty="0" smtClean="0">
                <a:latin typeface="Carlito"/>
                <a:cs typeface="Carlito"/>
              </a:rPr>
              <a:t>формулировки</a:t>
            </a:r>
            <a:r>
              <a:rPr lang="ru-RU" i="1" spc="5" dirty="0" smtClean="0">
                <a:latin typeface="Carlito"/>
                <a:cs typeface="Carlito"/>
              </a:rPr>
              <a:t> </a:t>
            </a:r>
            <a:r>
              <a:rPr lang="ru-RU" i="1" dirty="0" smtClean="0">
                <a:latin typeface="Carlito"/>
                <a:cs typeface="Carlito"/>
              </a:rPr>
              <a:t>задачи, </a:t>
            </a:r>
            <a:r>
              <a:rPr lang="ru-RU" i="1" spc="-10" dirty="0" smtClean="0">
                <a:latin typeface="Carlito"/>
                <a:cs typeface="Carlito"/>
              </a:rPr>
              <a:t>неопределенность </a:t>
            </a:r>
            <a:r>
              <a:rPr lang="ru-RU" i="1" dirty="0" smtClean="0">
                <a:latin typeface="Carlito"/>
                <a:cs typeface="Carlito"/>
              </a:rPr>
              <a:t>в </a:t>
            </a:r>
            <a:r>
              <a:rPr lang="ru-RU" i="1" smtClean="0">
                <a:latin typeface="Carlito"/>
                <a:cs typeface="Carlito"/>
              </a:rPr>
              <a:t>способах</a:t>
            </a:r>
            <a:r>
              <a:rPr lang="ru-RU" i="1" spc="60" smtClean="0">
                <a:latin typeface="Carlito"/>
                <a:cs typeface="Carlito"/>
              </a:rPr>
              <a:t> </a:t>
            </a:r>
            <a:r>
              <a:rPr lang="ru-RU" i="1" spc="-5" smtClean="0">
                <a:latin typeface="Carlito"/>
                <a:cs typeface="Carlito"/>
              </a:rPr>
              <a:t>решения.</a:t>
            </a:r>
            <a:endParaRPr lang="ru-RU" dirty="0" smtClean="0">
              <a:latin typeface="Carlito"/>
              <a:cs typeface="Carlito"/>
            </a:endParaRPr>
          </a:p>
          <a:p>
            <a:endParaRPr lang="ru-RU" dirty="0"/>
          </a:p>
        </p:txBody>
      </p:sp>
      <p:pic>
        <p:nvPicPr>
          <p:cNvPr id="1026" name="Picture 2" descr="J:\АВГУСТОВКА\Презентации\Склад\Logoti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43829" y="236343"/>
            <a:ext cx="645813" cy="794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63667" y="1278383"/>
            <a:ext cx="1006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Franklin Gothic Demi" pitchFamily="34" charset="0"/>
              </a:rPr>
              <a:t>ГБОУ ДПО ТОИУУ</a:t>
            </a:r>
            <a:endParaRPr lang="ru-RU" sz="1400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sp>
        <p:nvSpPr>
          <p:cNvPr id="7" name="object 8"/>
          <p:cNvSpPr/>
          <p:nvPr/>
        </p:nvSpPr>
        <p:spPr>
          <a:xfrm rot="5400000">
            <a:off x="11669484" y="813286"/>
            <a:ext cx="0" cy="741680"/>
          </a:xfrm>
          <a:custGeom>
            <a:avLst/>
            <a:gdLst/>
            <a:ahLst/>
            <a:cxnLst/>
            <a:rect l="l" t="t" r="r" b="b"/>
            <a:pathLst>
              <a:path h="741679">
                <a:moveTo>
                  <a:pt x="0" y="0"/>
                </a:moveTo>
                <a:lnTo>
                  <a:pt x="0" y="741159"/>
                </a:lnTo>
              </a:path>
            </a:pathLst>
          </a:custGeom>
          <a:ln w="3761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07818" y="365126"/>
            <a:ext cx="10737273" cy="1311274"/>
          </a:xfrm>
          <a:solidFill>
            <a:srgbClr val="FFFFCC"/>
          </a:solid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ru-RU" sz="3600" spc="-5" dirty="0" smtClean="0">
                <a:cs typeface="Arial Black"/>
              </a:rPr>
              <a:t/>
            </a:r>
            <a:br>
              <a:rPr lang="ru-RU" sz="3600" spc="-5" dirty="0" smtClean="0">
                <a:cs typeface="Arial Black"/>
              </a:rPr>
            </a:br>
            <a:r>
              <a:rPr lang="ru-RU" sz="3600" spc="-5" dirty="0" smtClean="0">
                <a:cs typeface="Arial Black"/>
              </a:rPr>
              <a:t>Основные критерии отбора заданий </a:t>
            </a:r>
            <a:br>
              <a:rPr lang="ru-RU" sz="3600" spc="-5" dirty="0" smtClean="0">
                <a:cs typeface="Arial Black"/>
              </a:rPr>
            </a:br>
            <a:r>
              <a:rPr lang="ru-RU" sz="3600" spc="-5" dirty="0" smtClean="0">
                <a:cs typeface="Arial Black"/>
              </a:rPr>
              <a:t>для  формирования </a:t>
            </a:r>
            <a:r>
              <a:rPr lang="ru-RU" sz="3600" dirty="0" smtClean="0">
                <a:cs typeface="Arial Black"/>
              </a:rPr>
              <a:t>и оценки</a:t>
            </a:r>
            <a:r>
              <a:rPr lang="ru-RU" sz="3600" spc="-90" dirty="0" smtClean="0">
                <a:cs typeface="Arial Black"/>
              </a:rPr>
              <a:t> </a:t>
            </a:r>
            <a:br>
              <a:rPr lang="ru-RU" sz="3600" spc="-90" dirty="0" smtClean="0">
                <a:cs typeface="Arial Black"/>
              </a:rPr>
            </a:br>
            <a:r>
              <a:rPr lang="ru-RU" sz="3600" spc="-5" dirty="0" smtClean="0">
                <a:cs typeface="Arial Black"/>
              </a:rPr>
              <a:t>функциональной  грамотности</a:t>
            </a:r>
            <a:r>
              <a:rPr lang="ru-RU" dirty="0" smtClean="0">
                <a:latin typeface="Arial Black"/>
                <a:cs typeface="Arial Black"/>
              </a:rPr>
              <a:t/>
            </a:r>
            <a:br>
              <a:rPr lang="ru-RU" dirty="0" smtClean="0">
                <a:latin typeface="Arial Black"/>
                <a:cs typeface="Arial Black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092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41474" y="0"/>
            <a:ext cx="1050525" cy="6858000"/>
          </a:xfrm>
          <a:prstGeom prst="rect">
            <a:avLst/>
          </a:prstGeom>
          <a:solidFill>
            <a:srgbClr val="373C59"/>
          </a:solidFill>
          <a:ln>
            <a:solidFill>
              <a:srgbClr val="373C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pic>
        <p:nvPicPr>
          <p:cNvPr id="1026" name="Picture 2" descr="J:\АВГУСТОВКА\Презентации\Склад\Logoti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43829" y="236343"/>
            <a:ext cx="645813" cy="794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63667" y="1278383"/>
            <a:ext cx="1006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Franklin Gothic Demi" pitchFamily="34" charset="0"/>
              </a:rPr>
              <a:t>ГБОУ ДПО ТОИУУ</a:t>
            </a:r>
            <a:endParaRPr lang="ru-RU" sz="1400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sp>
        <p:nvSpPr>
          <p:cNvPr id="7" name="object 8"/>
          <p:cNvSpPr/>
          <p:nvPr/>
        </p:nvSpPr>
        <p:spPr>
          <a:xfrm rot="5400000">
            <a:off x="11669484" y="813286"/>
            <a:ext cx="0" cy="741680"/>
          </a:xfrm>
          <a:custGeom>
            <a:avLst/>
            <a:gdLst/>
            <a:ahLst/>
            <a:cxnLst/>
            <a:rect l="l" t="t" r="r" b="b"/>
            <a:pathLst>
              <a:path h="741679">
                <a:moveTo>
                  <a:pt x="0" y="0"/>
                </a:moveTo>
                <a:lnTo>
                  <a:pt x="0" y="741159"/>
                </a:lnTo>
              </a:path>
            </a:pathLst>
          </a:custGeom>
          <a:ln w="3761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2690" y="237474"/>
            <a:ext cx="4405746" cy="6368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36092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41474" y="0"/>
            <a:ext cx="1050525" cy="6858000"/>
          </a:xfrm>
          <a:prstGeom prst="rect">
            <a:avLst/>
          </a:prstGeom>
          <a:solidFill>
            <a:srgbClr val="373C59"/>
          </a:solidFill>
          <a:ln>
            <a:solidFill>
              <a:srgbClr val="373C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1673" y="1122218"/>
            <a:ext cx="10806545" cy="4668982"/>
          </a:xfrm>
          <a:solidFill>
            <a:srgbClr val="FFFFCC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84"/>
              </a:spcBef>
            </a:pPr>
            <a:r>
              <a:rPr lang="ru-RU" b="1" spc="-4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br>
              <a:rPr lang="ru-RU" b="1" spc="-4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pc="-8" dirty="0" smtClean="0">
                <a:latin typeface="Times New Roman" pitchFamily="18" charset="0"/>
                <a:cs typeface="Times New Roman" pitchFamily="18" charset="0"/>
              </a:rPr>
              <a:t>функциональной</a:t>
            </a:r>
            <a:r>
              <a:rPr lang="ru-RU" b="1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4" dirty="0" smtClean="0">
                <a:latin typeface="Times New Roman" pitchFamily="18" charset="0"/>
                <a:cs typeface="Times New Roman" pitchFamily="18" charset="0"/>
              </a:rPr>
              <a:t>грамотности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spc="-21" dirty="0" smtClean="0">
                <a:latin typeface="Times New Roman" pitchFamily="18" charset="0"/>
                <a:cs typeface="Times New Roman" pitchFamily="18" charset="0"/>
              </a:rPr>
              <a:t>одна </a:t>
            </a:r>
            <a:br>
              <a:rPr lang="ru-RU" b="1" spc="-2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 основных </a:t>
            </a:r>
            <a:r>
              <a:rPr lang="ru-RU" b="1" spc="-4" dirty="0" smtClean="0">
                <a:latin typeface="Times New Roman" pitchFamily="18" charset="0"/>
                <a:cs typeface="Times New Roman" pitchFamily="18" charset="0"/>
              </a:rPr>
              <a:t>задач</a:t>
            </a:r>
            <a:r>
              <a:rPr lang="ru-RU" b="1" spc="-63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spc="-63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pc="-21" dirty="0" smtClean="0">
                <a:latin typeface="Times New Roman" pitchFamily="18" charset="0"/>
                <a:cs typeface="Times New Roman" pitchFamily="18" charset="0"/>
              </a:rPr>
              <a:t>ФГОС  </a:t>
            </a:r>
            <a:r>
              <a:rPr lang="ru-RU" b="1" spc="-13" dirty="0" smtClean="0">
                <a:latin typeface="Times New Roman" pitchFamily="18" charset="0"/>
                <a:cs typeface="Times New Roman" pitchFamily="18" charset="0"/>
              </a:rPr>
              <a:t>общего</a:t>
            </a:r>
            <a:r>
              <a:rPr lang="ru-RU" b="1" spc="-1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4" dirty="0" smtClean="0">
                <a:latin typeface="Times New Roman" pitchFamily="18" charset="0"/>
                <a:cs typeface="Times New Roman" pitchFamily="18" charset="0"/>
              </a:rPr>
              <a:t>образования.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J:\АВГУСТОВКА\Презентации\Склад\Logoti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43829" y="236343"/>
            <a:ext cx="645813" cy="794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63667" y="1278383"/>
            <a:ext cx="1006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Franklin Gothic Demi" pitchFamily="34" charset="0"/>
              </a:rPr>
              <a:t>ГБОУ ДПО ТОИУУ</a:t>
            </a:r>
            <a:endParaRPr lang="ru-RU" sz="1400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sp>
        <p:nvSpPr>
          <p:cNvPr id="7" name="object 8"/>
          <p:cNvSpPr/>
          <p:nvPr/>
        </p:nvSpPr>
        <p:spPr>
          <a:xfrm rot="5400000">
            <a:off x="11669484" y="813286"/>
            <a:ext cx="0" cy="741680"/>
          </a:xfrm>
          <a:custGeom>
            <a:avLst/>
            <a:gdLst/>
            <a:ahLst/>
            <a:cxnLst/>
            <a:rect l="l" t="t" r="r" b="b"/>
            <a:pathLst>
              <a:path h="741679">
                <a:moveTo>
                  <a:pt x="0" y="0"/>
                </a:moveTo>
                <a:lnTo>
                  <a:pt x="0" y="741159"/>
                </a:lnTo>
              </a:path>
            </a:pathLst>
          </a:custGeom>
          <a:ln w="3761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092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41474" y="0"/>
            <a:ext cx="1050525" cy="6858000"/>
          </a:xfrm>
          <a:prstGeom prst="rect">
            <a:avLst/>
          </a:prstGeom>
          <a:solidFill>
            <a:srgbClr val="373C59"/>
          </a:solidFill>
          <a:ln>
            <a:solidFill>
              <a:srgbClr val="373C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7726" y="422964"/>
            <a:ext cx="10335692" cy="1325563"/>
          </a:xfrm>
          <a:solidFill>
            <a:srgbClr val="FFFFCC"/>
          </a:solid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 указа Президента России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от 7 мая 2018 года: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98764" y="2147455"/>
            <a:ext cx="10162322" cy="40827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Правительству РФ поручено обеспечить глобальную конкурентоспособность российского образования, вхождение Российской Федерации в число 10 ведущих стран мира по качеству общего образования.</a:t>
            </a:r>
          </a:p>
          <a:p>
            <a:endParaRPr lang="ru-RU" dirty="0"/>
          </a:p>
        </p:txBody>
      </p:sp>
      <p:pic>
        <p:nvPicPr>
          <p:cNvPr id="1026" name="Picture 2" descr="J:\АВГУСТОВКА\Презентации\Склад\Logoti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43829" y="236343"/>
            <a:ext cx="645813" cy="794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63667" y="1278383"/>
            <a:ext cx="1006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Franklin Gothic Demi" pitchFamily="34" charset="0"/>
              </a:rPr>
              <a:t>ГБОУ ДПО ТОИУУ</a:t>
            </a:r>
            <a:endParaRPr lang="ru-RU" sz="1400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sp>
        <p:nvSpPr>
          <p:cNvPr id="7" name="object 8"/>
          <p:cNvSpPr/>
          <p:nvPr/>
        </p:nvSpPr>
        <p:spPr>
          <a:xfrm rot="5400000">
            <a:off x="11669484" y="813286"/>
            <a:ext cx="0" cy="741680"/>
          </a:xfrm>
          <a:custGeom>
            <a:avLst/>
            <a:gdLst/>
            <a:ahLst/>
            <a:cxnLst/>
            <a:rect l="l" t="t" r="r" b="b"/>
            <a:pathLst>
              <a:path h="741679">
                <a:moveTo>
                  <a:pt x="0" y="0"/>
                </a:moveTo>
                <a:lnTo>
                  <a:pt x="0" y="741159"/>
                </a:lnTo>
              </a:path>
            </a:pathLst>
          </a:custGeom>
          <a:ln w="3761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092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41474" y="0"/>
            <a:ext cx="1050525" cy="6858000"/>
          </a:xfrm>
          <a:prstGeom prst="rect">
            <a:avLst/>
          </a:prstGeom>
          <a:solidFill>
            <a:srgbClr val="373C59"/>
          </a:solidFill>
          <a:ln>
            <a:solidFill>
              <a:srgbClr val="373C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1581" y="207818"/>
            <a:ext cx="10335692" cy="1942491"/>
          </a:xfrm>
          <a:solidFill>
            <a:srgbClr val="FFFFCC"/>
          </a:solid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Carlito"/>
                <a:cs typeface="Carlito"/>
              </a:rPr>
              <a:t>Из </a:t>
            </a:r>
            <a:r>
              <a:rPr lang="ru-RU" b="1" spc="-35" dirty="0" smtClean="0">
                <a:latin typeface="Carlito"/>
                <a:cs typeface="Carlito"/>
              </a:rPr>
              <a:t>Государственной </a:t>
            </a:r>
            <a:r>
              <a:rPr lang="ru-RU" b="1" spc="-5" dirty="0" smtClean="0">
                <a:latin typeface="Carlito"/>
                <a:cs typeface="Carlito"/>
              </a:rPr>
              <a:t>программы РФ</a:t>
            </a:r>
            <a:r>
              <a:rPr lang="ru-RU" b="1" spc="35" dirty="0" smtClean="0">
                <a:latin typeface="Carlito"/>
                <a:cs typeface="Carlito"/>
              </a:rPr>
              <a:t> </a:t>
            </a:r>
            <a:r>
              <a:rPr lang="ru-RU" b="1" spc="-5" dirty="0" smtClean="0">
                <a:latin typeface="Carlito"/>
                <a:cs typeface="Carlito"/>
              </a:rPr>
              <a:t>«Развитие </a:t>
            </a:r>
            <a:r>
              <a:rPr lang="ru-RU" b="1" dirty="0" smtClean="0">
                <a:latin typeface="Carlito"/>
                <a:cs typeface="Carlito"/>
              </a:rPr>
              <a:t>образования»</a:t>
            </a:r>
            <a:br>
              <a:rPr lang="ru-RU" b="1" dirty="0" smtClean="0">
                <a:latin typeface="Carlito"/>
                <a:cs typeface="Carlito"/>
              </a:rPr>
            </a:br>
            <a:r>
              <a:rPr lang="ru-RU" b="1" spc="-10" dirty="0" smtClean="0">
                <a:latin typeface="Carlito"/>
                <a:cs typeface="Carlito"/>
              </a:rPr>
              <a:t>(2018-2025 </a:t>
            </a:r>
            <a:r>
              <a:rPr lang="ru-RU" b="1" spc="-30" dirty="0" smtClean="0">
                <a:latin typeface="Carlito"/>
                <a:cs typeface="Carlito"/>
              </a:rPr>
              <a:t>годы) </a:t>
            </a:r>
            <a:r>
              <a:rPr lang="ru-RU" b="1" i="1" spc="-5" dirty="0" smtClean="0">
                <a:latin typeface="Carlito"/>
                <a:cs typeface="Carlito"/>
              </a:rPr>
              <a:t>от </a:t>
            </a:r>
            <a:r>
              <a:rPr lang="ru-RU" b="1" i="1" dirty="0" smtClean="0">
                <a:latin typeface="Carlito"/>
                <a:cs typeface="Carlito"/>
              </a:rPr>
              <a:t>26 </a:t>
            </a:r>
            <a:r>
              <a:rPr lang="ru-RU" b="1" i="1" spc="-15" dirty="0" smtClean="0">
                <a:latin typeface="Carlito"/>
                <a:cs typeface="Carlito"/>
              </a:rPr>
              <a:t>декабря </a:t>
            </a:r>
            <a:r>
              <a:rPr lang="ru-RU" b="1" i="1" spc="-5" dirty="0" smtClean="0">
                <a:latin typeface="Carlito"/>
                <a:cs typeface="Carlito"/>
              </a:rPr>
              <a:t>2017</a:t>
            </a:r>
            <a:r>
              <a:rPr lang="ru-RU" b="1" i="1" spc="150" dirty="0" smtClean="0">
                <a:latin typeface="Carlito"/>
                <a:cs typeface="Carlito"/>
              </a:rPr>
              <a:t> </a:t>
            </a:r>
            <a:r>
              <a:rPr lang="ru-RU" b="1" i="1" spc="5" dirty="0" smtClean="0">
                <a:latin typeface="Carlito"/>
                <a:cs typeface="Carlito"/>
              </a:rPr>
              <a:t>г.</a:t>
            </a:r>
            <a:r>
              <a:rPr lang="ru-RU" b="1" dirty="0" smtClean="0">
                <a:latin typeface="Carlito"/>
                <a:cs typeface="Carlito"/>
              </a:rPr>
              <a:t/>
            </a:r>
            <a:br>
              <a:rPr lang="ru-RU" b="1" dirty="0" smtClean="0">
                <a:latin typeface="Carlito"/>
                <a:cs typeface="Carlito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71055" y="2424545"/>
            <a:ext cx="10162322" cy="4082774"/>
          </a:xfrm>
        </p:spPr>
        <p:txBody>
          <a:bodyPr>
            <a:normAutofit fontScale="70000" lnSpcReduction="20000"/>
          </a:bodyPr>
          <a:lstStyle/>
          <a:p>
            <a:pPr marL="43180" marR="465455" indent="537845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spc="-25" dirty="0" smtClean="0">
                <a:latin typeface="Carlito"/>
                <a:cs typeface="Carlito"/>
              </a:rPr>
              <a:t>Цель </a:t>
            </a:r>
            <a:r>
              <a:rPr lang="ru-RU" sz="4000" dirty="0" smtClean="0">
                <a:latin typeface="Carlito"/>
                <a:cs typeface="Carlito"/>
              </a:rPr>
              <a:t>программы – </a:t>
            </a:r>
            <a:r>
              <a:rPr lang="ru-RU" sz="4000" spc="-10" dirty="0" smtClean="0">
                <a:latin typeface="Carlito"/>
                <a:cs typeface="Carlito"/>
              </a:rPr>
              <a:t>качество </a:t>
            </a:r>
            <a:r>
              <a:rPr lang="ru-RU" sz="4000" spc="-5" dirty="0" smtClean="0">
                <a:latin typeface="Carlito"/>
                <a:cs typeface="Carlito"/>
              </a:rPr>
              <a:t>образования, </a:t>
            </a:r>
            <a:r>
              <a:rPr lang="ru-RU" sz="4000" spc="-20" dirty="0" smtClean="0">
                <a:latin typeface="Carlito"/>
                <a:cs typeface="Carlito"/>
              </a:rPr>
              <a:t>которое  </a:t>
            </a:r>
            <a:r>
              <a:rPr lang="ru-RU" sz="4000" spc="-15" dirty="0" smtClean="0">
                <a:latin typeface="Carlito"/>
                <a:cs typeface="Carlito"/>
              </a:rPr>
              <a:t>характеризуется: </a:t>
            </a:r>
            <a:r>
              <a:rPr lang="ru-RU" sz="4000" spc="-10" dirty="0" smtClean="0">
                <a:latin typeface="Carlito"/>
                <a:cs typeface="Carlito"/>
              </a:rPr>
              <a:t>сохранением лидирующих </a:t>
            </a:r>
            <a:r>
              <a:rPr lang="ru-RU" sz="4000" spc="-5" dirty="0" smtClean="0">
                <a:latin typeface="Carlito"/>
                <a:cs typeface="Carlito"/>
              </a:rPr>
              <a:t>позиций </a:t>
            </a:r>
            <a:r>
              <a:rPr lang="ru-RU" sz="4000" dirty="0" smtClean="0">
                <a:latin typeface="Carlito"/>
                <a:cs typeface="Carlito"/>
              </a:rPr>
              <a:t>РФ в  </a:t>
            </a:r>
            <a:r>
              <a:rPr lang="ru-RU" sz="4000" spc="-20" dirty="0" smtClean="0">
                <a:latin typeface="Carlito"/>
                <a:cs typeface="Carlito"/>
              </a:rPr>
              <a:t>международном </a:t>
            </a:r>
            <a:r>
              <a:rPr lang="ru-RU" sz="4000" spc="-15" dirty="0" smtClean="0">
                <a:latin typeface="Carlito"/>
                <a:cs typeface="Carlito"/>
              </a:rPr>
              <a:t>исследовании </a:t>
            </a:r>
            <a:r>
              <a:rPr lang="ru-RU" sz="4000" spc="-10" dirty="0" smtClean="0">
                <a:latin typeface="Carlito"/>
                <a:cs typeface="Carlito"/>
              </a:rPr>
              <a:t>качества </a:t>
            </a:r>
            <a:r>
              <a:rPr lang="ru-RU" sz="4000" spc="-5" dirty="0" smtClean="0">
                <a:latin typeface="Carlito"/>
                <a:cs typeface="Carlito"/>
              </a:rPr>
              <a:t>чтения</a:t>
            </a:r>
            <a:r>
              <a:rPr lang="ru-RU" sz="4000" spc="20" dirty="0" smtClean="0">
                <a:latin typeface="Carlito"/>
                <a:cs typeface="Carlito"/>
              </a:rPr>
              <a:t> </a:t>
            </a:r>
            <a:r>
              <a:rPr lang="ru-RU" sz="4000" dirty="0" smtClean="0">
                <a:latin typeface="Carlito"/>
                <a:cs typeface="Carlito"/>
              </a:rPr>
              <a:t>и понимания </a:t>
            </a:r>
            <a:r>
              <a:rPr lang="ru-RU" sz="4000" spc="-20" dirty="0" smtClean="0">
                <a:latin typeface="Carlito"/>
                <a:cs typeface="Carlito"/>
              </a:rPr>
              <a:t>текстов </a:t>
            </a:r>
            <a:r>
              <a:rPr lang="ru-RU" sz="4000" spc="-10" dirty="0" smtClean="0">
                <a:latin typeface="Carlito"/>
                <a:cs typeface="Carlito"/>
              </a:rPr>
              <a:t>(PIRLS), </a:t>
            </a:r>
            <a:r>
              <a:rPr lang="ru-RU" sz="4000" dirty="0" smtClean="0">
                <a:latin typeface="Carlito"/>
                <a:cs typeface="Carlito"/>
              </a:rPr>
              <a:t>а </a:t>
            </a:r>
            <a:r>
              <a:rPr lang="ru-RU" sz="4000" spc="-15" dirty="0" smtClean="0">
                <a:latin typeface="Carlito"/>
                <a:cs typeface="Carlito"/>
              </a:rPr>
              <a:t>также </a:t>
            </a:r>
            <a:r>
              <a:rPr lang="ru-RU" sz="4000" dirty="0" smtClean="0">
                <a:latin typeface="Carlito"/>
                <a:cs typeface="Carlito"/>
              </a:rPr>
              <a:t>в </a:t>
            </a:r>
            <a:r>
              <a:rPr lang="ru-RU" sz="4000" spc="-20" dirty="0" smtClean="0">
                <a:latin typeface="Carlito"/>
                <a:cs typeface="Carlito"/>
              </a:rPr>
              <a:t>международном  </a:t>
            </a:r>
            <a:r>
              <a:rPr lang="ru-RU" sz="4000" spc="-15" dirty="0" smtClean="0">
                <a:latin typeface="Carlito"/>
                <a:cs typeface="Carlito"/>
              </a:rPr>
              <a:t>исследовании </a:t>
            </a:r>
            <a:r>
              <a:rPr lang="ru-RU" sz="4000" spc="-10" dirty="0" smtClean="0">
                <a:latin typeface="Carlito"/>
                <a:cs typeface="Carlito"/>
              </a:rPr>
              <a:t>качества </a:t>
            </a:r>
            <a:r>
              <a:rPr lang="ru-RU" sz="4000" spc="-15" dirty="0" smtClean="0">
                <a:latin typeface="Carlito"/>
                <a:cs typeface="Carlito"/>
              </a:rPr>
              <a:t>математического </a:t>
            </a:r>
            <a:r>
              <a:rPr lang="ru-RU" sz="4000" dirty="0" smtClean="0">
                <a:latin typeface="Carlito"/>
                <a:cs typeface="Carlito"/>
              </a:rPr>
              <a:t>и </a:t>
            </a:r>
            <a:r>
              <a:rPr lang="ru-RU" sz="4000" spc="-10" dirty="0" smtClean="0">
                <a:latin typeface="Carlito"/>
                <a:cs typeface="Carlito"/>
              </a:rPr>
              <a:t>естественнонаучного </a:t>
            </a:r>
            <a:r>
              <a:rPr lang="ru-RU" sz="4000" spc="-5" dirty="0" smtClean="0">
                <a:latin typeface="Carlito"/>
                <a:cs typeface="Carlito"/>
              </a:rPr>
              <a:t>образования </a:t>
            </a:r>
            <a:r>
              <a:rPr lang="ru-RU" sz="4000" spc="-10" dirty="0" smtClean="0">
                <a:latin typeface="Carlito"/>
                <a:cs typeface="Carlito"/>
              </a:rPr>
              <a:t>(TIMSS);</a:t>
            </a:r>
            <a:r>
              <a:rPr lang="ru-RU" sz="4000" spc="35" dirty="0" smtClean="0">
                <a:latin typeface="Carlito"/>
                <a:cs typeface="Carlito"/>
              </a:rPr>
              <a:t> </a:t>
            </a:r>
            <a:r>
              <a:rPr lang="ru-RU" sz="4000" spc="-5" dirty="0" smtClean="0">
                <a:latin typeface="Carlito"/>
                <a:cs typeface="Carlito"/>
              </a:rPr>
              <a:t>повышением </a:t>
            </a:r>
            <a:r>
              <a:rPr lang="ru-RU" sz="4000" dirty="0" smtClean="0">
                <a:latin typeface="Carlito"/>
                <a:cs typeface="Carlito"/>
              </a:rPr>
              <a:t>позиций РФ в </a:t>
            </a:r>
            <a:r>
              <a:rPr lang="ru-RU" sz="4000" spc="-20" dirty="0" smtClean="0">
                <a:latin typeface="Carlito"/>
                <a:cs typeface="Carlito"/>
              </a:rPr>
              <a:t>международной </a:t>
            </a:r>
            <a:r>
              <a:rPr lang="ru-RU" sz="4000" dirty="0" smtClean="0">
                <a:latin typeface="Carlito"/>
                <a:cs typeface="Carlito"/>
              </a:rPr>
              <a:t>программе по </a:t>
            </a:r>
            <a:r>
              <a:rPr lang="ru-RU" sz="4000" spc="-15" dirty="0" smtClean="0">
                <a:latin typeface="Carlito"/>
                <a:cs typeface="Carlito"/>
              </a:rPr>
              <a:t>оценке  образовательных достижений </a:t>
            </a:r>
            <a:r>
              <a:rPr lang="ru-RU" sz="4000" spc="-10" dirty="0" smtClean="0">
                <a:latin typeface="Carlito"/>
                <a:cs typeface="Carlito"/>
              </a:rPr>
              <a:t>учащихся </a:t>
            </a:r>
            <a:r>
              <a:rPr lang="ru-RU" sz="4000" spc="-5" dirty="0" smtClean="0">
                <a:latin typeface="Carlito"/>
                <a:cs typeface="Carlito"/>
              </a:rPr>
              <a:t>(PISA)</a:t>
            </a:r>
            <a:r>
              <a:rPr lang="ru-RU" sz="4000" spc="50" dirty="0" smtClean="0">
                <a:latin typeface="Carlito"/>
                <a:cs typeface="Carlito"/>
              </a:rPr>
              <a:t> </a:t>
            </a:r>
            <a:r>
              <a:rPr lang="ru-RU" sz="4000" dirty="0" smtClean="0">
                <a:latin typeface="Carlito"/>
                <a:cs typeface="Carlito"/>
              </a:rPr>
              <a:t>…</a:t>
            </a:r>
          </a:p>
          <a:p>
            <a:endParaRPr lang="ru-RU" dirty="0"/>
          </a:p>
        </p:txBody>
      </p:sp>
      <p:pic>
        <p:nvPicPr>
          <p:cNvPr id="1026" name="Picture 2" descr="J:\АВГУСТОВКА\Презентации\Склад\Logoti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43829" y="236343"/>
            <a:ext cx="645813" cy="794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63667" y="1278383"/>
            <a:ext cx="1006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Franklin Gothic Demi" pitchFamily="34" charset="0"/>
              </a:rPr>
              <a:t>ГБОУ ДПО ТОИУУ</a:t>
            </a:r>
            <a:endParaRPr lang="ru-RU" sz="1400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sp>
        <p:nvSpPr>
          <p:cNvPr id="7" name="object 8"/>
          <p:cNvSpPr/>
          <p:nvPr/>
        </p:nvSpPr>
        <p:spPr>
          <a:xfrm rot="5400000">
            <a:off x="11669484" y="813286"/>
            <a:ext cx="0" cy="741680"/>
          </a:xfrm>
          <a:custGeom>
            <a:avLst/>
            <a:gdLst/>
            <a:ahLst/>
            <a:cxnLst/>
            <a:rect l="l" t="t" r="r" b="b"/>
            <a:pathLst>
              <a:path h="741679">
                <a:moveTo>
                  <a:pt x="0" y="0"/>
                </a:moveTo>
                <a:lnTo>
                  <a:pt x="0" y="741159"/>
                </a:lnTo>
              </a:path>
            </a:pathLst>
          </a:custGeom>
          <a:ln w="3761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092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41474" y="0"/>
            <a:ext cx="1050525" cy="6858000"/>
          </a:xfrm>
          <a:prstGeom prst="rect">
            <a:avLst/>
          </a:prstGeom>
          <a:solidFill>
            <a:srgbClr val="373C59"/>
          </a:solidFill>
          <a:ln>
            <a:solidFill>
              <a:srgbClr val="373C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pic>
        <p:nvPicPr>
          <p:cNvPr id="1026" name="Picture 2" descr="J:\АВГУСТОВКА\Презентации\Склад\Logoti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43829" y="236343"/>
            <a:ext cx="645813" cy="794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63667" y="1278383"/>
            <a:ext cx="1006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Franklin Gothic Demi" pitchFamily="34" charset="0"/>
              </a:rPr>
              <a:t>ГБОУ ДПО ТОИУУ</a:t>
            </a:r>
            <a:endParaRPr lang="ru-RU" sz="1400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sp>
        <p:nvSpPr>
          <p:cNvPr id="7" name="object 8"/>
          <p:cNvSpPr/>
          <p:nvPr/>
        </p:nvSpPr>
        <p:spPr>
          <a:xfrm rot="5400000">
            <a:off x="11669484" y="813286"/>
            <a:ext cx="0" cy="741680"/>
          </a:xfrm>
          <a:custGeom>
            <a:avLst/>
            <a:gdLst/>
            <a:ahLst/>
            <a:cxnLst/>
            <a:rect l="l" t="t" r="r" b="b"/>
            <a:pathLst>
              <a:path h="741679">
                <a:moveTo>
                  <a:pt x="0" y="0"/>
                </a:moveTo>
                <a:lnTo>
                  <a:pt x="0" y="741159"/>
                </a:lnTo>
              </a:path>
            </a:pathLst>
          </a:custGeom>
          <a:ln w="3761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66255" y="207818"/>
            <a:ext cx="10875818" cy="1455161"/>
          </a:xfrm>
          <a:solidFill>
            <a:srgbClr val="FFFFCC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3200" b="1" dirty="0" smtClean="0"/>
              <a:t>Оценка качества образования </a:t>
            </a:r>
            <a:br>
              <a:rPr lang="ru-RU" sz="3200" b="1" dirty="0" smtClean="0"/>
            </a:br>
            <a:r>
              <a:rPr lang="ru-RU" sz="3200" b="1" dirty="0" smtClean="0"/>
              <a:t>в международных рейтингах опирается на данные</a:t>
            </a:r>
            <a:br>
              <a:rPr lang="ru-RU" sz="3200" b="1" dirty="0" smtClean="0"/>
            </a:br>
            <a:r>
              <a:rPr lang="ru-RU" sz="3200" b="1" dirty="0" smtClean="0"/>
              <a:t>международных исследований PIRLS, TIMSS и PISA</a:t>
            </a:r>
            <a:endParaRPr lang="ru-RU" sz="3200" dirty="0"/>
          </a:p>
        </p:txBody>
      </p:sp>
      <p:sp>
        <p:nvSpPr>
          <p:cNvPr id="9" name="object 12"/>
          <p:cNvSpPr txBox="1"/>
          <p:nvPr/>
        </p:nvSpPr>
        <p:spPr>
          <a:xfrm>
            <a:off x="250351" y="2147454"/>
            <a:ext cx="6461760" cy="990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92405">
              <a:lnSpc>
                <a:spcPct val="100000"/>
              </a:lnSpc>
            </a:pPr>
            <a:r>
              <a:rPr sz="1700" b="1" dirty="0">
                <a:latin typeface="+mj-lt"/>
                <a:cs typeface="Carlito"/>
              </a:rPr>
              <a:t>ОСВОЕНИЕ </a:t>
            </a:r>
            <a:r>
              <a:rPr sz="1700" b="1" spc="-5">
                <a:latin typeface="+mj-lt"/>
                <a:cs typeface="Carlito"/>
              </a:rPr>
              <a:t>ОСНОВ </a:t>
            </a:r>
            <a:r>
              <a:rPr sz="1700" b="1" smtClean="0">
                <a:latin typeface="+mj-lt"/>
                <a:cs typeface="Carlito"/>
              </a:rPr>
              <a:t>ЧТЕНИЯ</a:t>
            </a:r>
            <a:r>
              <a:rPr lang="ru-RU" sz="1700" b="1" dirty="0" smtClean="0">
                <a:latin typeface="+mj-lt"/>
                <a:cs typeface="Carlito"/>
              </a:rPr>
              <a:t> с целью:</a:t>
            </a:r>
            <a:endParaRPr sz="1700">
              <a:latin typeface="+mj-lt"/>
              <a:cs typeface="Carlito"/>
            </a:endParaRPr>
          </a:p>
          <a:p>
            <a:pPr marL="352425" indent="-160655">
              <a:lnSpc>
                <a:spcPct val="100000"/>
              </a:lnSpc>
              <a:buFont typeface="Arial"/>
              <a:buChar char="•"/>
              <a:tabLst>
                <a:tab pos="353060" algn="l"/>
              </a:tabLst>
            </a:pPr>
            <a:r>
              <a:rPr sz="1700" dirty="0">
                <a:latin typeface="+mj-lt"/>
                <a:cs typeface="Carlito"/>
              </a:rPr>
              <a:t>приобретения </a:t>
            </a:r>
            <a:r>
              <a:rPr sz="1700" spc="-10" dirty="0">
                <a:latin typeface="+mj-lt"/>
                <a:cs typeface="Carlito"/>
              </a:rPr>
              <a:t>читательского </a:t>
            </a:r>
            <a:r>
              <a:rPr sz="1700" spc="-5" dirty="0">
                <a:latin typeface="+mj-lt"/>
                <a:cs typeface="Carlito"/>
              </a:rPr>
              <a:t>литературного</a:t>
            </a:r>
            <a:r>
              <a:rPr sz="1700" spc="-65" dirty="0">
                <a:latin typeface="+mj-lt"/>
                <a:cs typeface="Carlito"/>
              </a:rPr>
              <a:t> </a:t>
            </a:r>
            <a:r>
              <a:rPr sz="1700" spc="-5" dirty="0">
                <a:latin typeface="+mj-lt"/>
                <a:cs typeface="Carlito"/>
              </a:rPr>
              <a:t>опыта</a:t>
            </a:r>
            <a:endParaRPr sz="1700">
              <a:latin typeface="+mj-lt"/>
              <a:cs typeface="Carlito"/>
            </a:endParaRPr>
          </a:p>
          <a:p>
            <a:pPr marL="352425" indent="-160655">
              <a:lnSpc>
                <a:spcPct val="100000"/>
              </a:lnSpc>
              <a:buFont typeface="Arial"/>
              <a:buChar char="•"/>
              <a:tabLst>
                <a:tab pos="353060" algn="l"/>
              </a:tabLst>
            </a:pPr>
            <a:r>
              <a:rPr sz="1700" spc="-5" dirty="0">
                <a:latin typeface="+mj-lt"/>
                <a:cs typeface="Carlito"/>
              </a:rPr>
              <a:t>освоения </a:t>
            </a:r>
            <a:r>
              <a:rPr sz="1700" dirty="0">
                <a:latin typeface="+mj-lt"/>
                <a:cs typeface="Carlito"/>
              </a:rPr>
              <a:t>и </a:t>
            </a:r>
            <a:r>
              <a:rPr sz="1700" spc="-5" dirty="0">
                <a:latin typeface="+mj-lt"/>
                <a:cs typeface="Carlito"/>
              </a:rPr>
              <a:t>использования</a:t>
            </a:r>
            <a:r>
              <a:rPr sz="1700" spc="10" dirty="0">
                <a:latin typeface="+mj-lt"/>
                <a:cs typeface="Carlito"/>
              </a:rPr>
              <a:t> </a:t>
            </a:r>
            <a:r>
              <a:rPr sz="1700" spc="-5" dirty="0">
                <a:latin typeface="+mj-lt"/>
                <a:cs typeface="Carlito"/>
              </a:rPr>
              <a:t>информации</a:t>
            </a:r>
            <a:endParaRPr sz="1700">
              <a:latin typeface="+mj-lt"/>
              <a:cs typeface="Carlito"/>
            </a:endParaRPr>
          </a:p>
        </p:txBody>
      </p:sp>
      <p:sp>
        <p:nvSpPr>
          <p:cNvPr id="10" name="object 14"/>
          <p:cNvSpPr txBox="1"/>
          <p:nvPr/>
        </p:nvSpPr>
        <p:spPr>
          <a:xfrm>
            <a:off x="222643" y="3371502"/>
            <a:ext cx="6461760" cy="11637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wrap="square" lIns="0" tIns="11620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915"/>
              </a:spcBef>
            </a:pPr>
            <a:r>
              <a:rPr sz="1700" b="1" dirty="0">
                <a:latin typeface="+mj-lt"/>
                <a:cs typeface="Carlito"/>
              </a:rPr>
              <a:t>ОСВОЕНИЕ </a:t>
            </a:r>
            <a:r>
              <a:rPr sz="1700" b="1" spc="-5" dirty="0">
                <a:latin typeface="+mj-lt"/>
                <a:cs typeface="Carlito"/>
              </a:rPr>
              <a:t>ОСНОВ </a:t>
            </a:r>
            <a:r>
              <a:rPr sz="1700" b="1" spc="-30" dirty="0">
                <a:latin typeface="+mj-lt"/>
                <a:cs typeface="Carlito"/>
              </a:rPr>
              <a:t>МАТЕМАТИКИ </a:t>
            </a:r>
            <a:r>
              <a:rPr sz="1700" b="1">
                <a:latin typeface="+mj-lt"/>
                <a:cs typeface="Carlito"/>
              </a:rPr>
              <a:t>И</a:t>
            </a:r>
            <a:r>
              <a:rPr sz="1700" b="1" spc="-40">
                <a:latin typeface="+mj-lt"/>
                <a:cs typeface="Carlito"/>
              </a:rPr>
              <a:t> </a:t>
            </a:r>
            <a:r>
              <a:rPr sz="1700" b="1" spc="-10" smtClean="0">
                <a:latin typeface="+mj-lt"/>
                <a:cs typeface="Carlito"/>
              </a:rPr>
              <a:t>ЕСТЕСТВЕННОНАУЧНЫХ</a:t>
            </a:r>
            <a:r>
              <a:rPr lang="ru-RU" sz="1700" b="1" spc="-10" dirty="0" smtClean="0">
                <a:latin typeface="+mj-lt"/>
                <a:cs typeface="Carlito"/>
              </a:rPr>
              <a:t> </a:t>
            </a:r>
            <a:r>
              <a:rPr sz="1700" b="1" spc="-10" smtClean="0">
                <a:latin typeface="+mj-lt"/>
                <a:cs typeface="Carlito"/>
              </a:rPr>
              <a:t>ПРЕДМЕТОВ</a:t>
            </a:r>
            <a:r>
              <a:rPr sz="1700" b="1" spc="-10" dirty="0">
                <a:latin typeface="+mj-lt"/>
                <a:cs typeface="Carlito"/>
              </a:rPr>
              <a:t>:</a:t>
            </a:r>
            <a:endParaRPr sz="1700">
              <a:latin typeface="+mj-lt"/>
              <a:cs typeface="Carlito"/>
            </a:endParaRPr>
          </a:p>
          <a:p>
            <a:pPr marL="313055" indent="-160020">
              <a:lnSpc>
                <a:spcPct val="100000"/>
              </a:lnSpc>
              <a:buFont typeface="Arial"/>
              <a:buChar char="•"/>
              <a:tabLst>
                <a:tab pos="313055" algn="l"/>
              </a:tabLst>
            </a:pPr>
            <a:r>
              <a:rPr sz="1700" spc="-5" dirty="0">
                <a:latin typeface="+mj-lt"/>
                <a:cs typeface="Carlito"/>
              </a:rPr>
              <a:t>всех общеобразовательных </a:t>
            </a:r>
            <a:r>
              <a:rPr sz="1700" dirty="0">
                <a:latin typeface="+mj-lt"/>
                <a:cs typeface="Carlito"/>
              </a:rPr>
              <a:t>курсов </a:t>
            </a:r>
            <a:r>
              <a:rPr sz="1700" spc="-5" dirty="0">
                <a:latin typeface="+mj-lt"/>
                <a:cs typeface="Carlito"/>
              </a:rPr>
              <a:t>(4, </a:t>
            </a:r>
            <a:r>
              <a:rPr sz="1700" dirty="0">
                <a:latin typeface="+mj-lt"/>
                <a:cs typeface="Carlito"/>
              </a:rPr>
              <a:t>8</a:t>
            </a:r>
            <a:r>
              <a:rPr sz="1700" spc="-30" dirty="0">
                <a:latin typeface="+mj-lt"/>
                <a:cs typeface="Carlito"/>
              </a:rPr>
              <a:t> </a:t>
            </a:r>
            <a:r>
              <a:rPr sz="1700" spc="-5" dirty="0">
                <a:latin typeface="+mj-lt"/>
                <a:cs typeface="Carlito"/>
              </a:rPr>
              <a:t>классы)</a:t>
            </a:r>
            <a:endParaRPr sz="1700">
              <a:latin typeface="+mj-lt"/>
              <a:cs typeface="Carlito"/>
            </a:endParaRPr>
          </a:p>
          <a:p>
            <a:pPr marL="313055" indent="-160020">
              <a:lnSpc>
                <a:spcPct val="100000"/>
              </a:lnSpc>
              <a:buFont typeface="Arial"/>
              <a:buChar char="•"/>
              <a:tabLst>
                <a:tab pos="313055" algn="l"/>
              </a:tabLst>
            </a:pPr>
            <a:r>
              <a:rPr sz="1700" spc="-15" dirty="0">
                <a:latin typeface="+mj-lt"/>
                <a:cs typeface="Carlito"/>
              </a:rPr>
              <a:t>углублённых </a:t>
            </a:r>
            <a:r>
              <a:rPr sz="1700" dirty="0">
                <a:latin typeface="+mj-lt"/>
                <a:cs typeface="Carlito"/>
              </a:rPr>
              <a:t>курсов </a:t>
            </a:r>
            <a:r>
              <a:rPr sz="1700" spc="-5" dirty="0">
                <a:latin typeface="+mj-lt"/>
                <a:cs typeface="Carlito"/>
              </a:rPr>
              <a:t>математики </a:t>
            </a:r>
            <a:r>
              <a:rPr sz="1700" dirty="0">
                <a:latin typeface="+mj-lt"/>
                <a:cs typeface="Carlito"/>
              </a:rPr>
              <a:t>и физики </a:t>
            </a:r>
            <a:r>
              <a:rPr sz="1700" spc="-5" dirty="0">
                <a:latin typeface="+mj-lt"/>
                <a:cs typeface="Carlito"/>
              </a:rPr>
              <a:t>(11 класс)</a:t>
            </a:r>
            <a:endParaRPr sz="1700">
              <a:latin typeface="+mj-lt"/>
              <a:cs typeface="Carlito"/>
            </a:endParaRPr>
          </a:p>
        </p:txBody>
      </p:sp>
      <p:sp>
        <p:nvSpPr>
          <p:cNvPr id="15" name="object 12"/>
          <p:cNvSpPr txBox="1"/>
          <p:nvPr/>
        </p:nvSpPr>
        <p:spPr>
          <a:xfrm>
            <a:off x="181078" y="4773863"/>
            <a:ext cx="6461760" cy="18370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wrap="square" lIns="0" tIns="5715" rIns="0" bIns="0" rtlCol="0">
            <a:spAutoFit/>
          </a:bodyPr>
          <a:lstStyle/>
          <a:p>
            <a:pPr marL="192405">
              <a:lnSpc>
                <a:spcPct val="100000"/>
              </a:lnSpc>
            </a:pPr>
            <a:r>
              <a:rPr lang="ru-RU" sz="1700" b="1" dirty="0" smtClean="0">
                <a:cs typeface="Carlito"/>
              </a:rPr>
              <a:t>СФОРМИРОВАННОСТЬ ФУНКЦИОНАЛЬНОЙ ГРАМОТНОСТИ:</a:t>
            </a:r>
            <a:endParaRPr lang="ru-RU" sz="1700" dirty="0" smtClean="0">
              <a:cs typeface="Carlito"/>
            </a:endParaRPr>
          </a:p>
          <a:p>
            <a:pPr marL="352425" indent="-160655">
              <a:lnSpc>
                <a:spcPct val="100000"/>
              </a:lnSpc>
              <a:buFont typeface="Arial"/>
              <a:buChar char="•"/>
              <a:tabLst>
                <a:tab pos="353060" algn="l"/>
              </a:tabLst>
            </a:pPr>
            <a:r>
              <a:rPr lang="ru-RU" sz="1700" dirty="0" smtClean="0">
                <a:cs typeface="Carlito"/>
              </a:rPr>
              <a:t>читательской</a:t>
            </a:r>
          </a:p>
          <a:p>
            <a:pPr marL="352425" indent="-160655">
              <a:buFont typeface="Arial"/>
              <a:buChar char="•"/>
              <a:tabLst>
                <a:tab pos="353060" algn="l"/>
              </a:tabLst>
            </a:pPr>
            <a:r>
              <a:rPr lang="ru-RU" sz="1700" dirty="0" smtClean="0">
                <a:cs typeface="Carlito"/>
              </a:rPr>
              <a:t>математической</a:t>
            </a:r>
          </a:p>
          <a:p>
            <a:pPr marL="352425" indent="-160655">
              <a:lnSpc>
                <a:spcPct val="100000"/>
              </a:lnSpc>
              <a:buFont typeface="Arial"/>
              <a:buChar char="•"/>
              <a:tabLst>
                <a:tab pos="353060" algn="l"/>
              </a:tabLst>
            </a:pPr>
            <a:r>
              <a:rPr lang="ru-RU" sz="1700" dirty="0" smtClean="0">
                <a:cs typeface="Carlito"/>
              </a:rPr>
              <a:t>естественнонаучной</a:t>
            </a:r>
          </a:p>
          <a:p>
            <a:pPr marL="352425" indent="-160655">
              <a:lnSpc>
                <a:spcPct val="100000"/>
              </a:lnSpc>
              <a:buFont typeface="Arial"/>
              <a:buChar char="•"/>
              <a:tabLst>
                <a:tab pos="353060" algn="l"/>
              </a:tabLst>
            </a:pPr>
            <a:r>
              <a:rPr lang="ru-RU" sz="1700" spc="-5" dirty="0" smtClean="0">
                <a:cs typeface="Carlito"/>
              </a:rPr>
              <a:t>финансовой</a:t>
            </a:r>
          </a:p>
          <a:p>
            <a:pPr marL="352425" indent="-160655">
              <a:lnSpc>
                <a:spcPct val="100000"/>
              </a:lnSpc>
              <a:tabLst>
                <a:tab pos="353060" algn="l"/>
              </a:tabLst>
            </a:pPr>
            <a:r>
              <a:rPr lang="ru-RU" sz="1700" b="1" spc="-5" dirty="0" smtClean="0">
                <a:cs typeface="Carlito"/>
              </a:rPr>
              <a:t>СФОРМИРОВАННОСТЬ НАВЫКОВ РАЗРЕШЕНИЯ ПРОБЛЕМ, КРЕАТИВНОГО МЫШЛЕНИЯ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6" name="object 5"/>
          <p:cNvSpPr txBox="1"/>
          <p:nvPr/>
        </p:nvSpPr>
        <p:spPr>
          <a:xfrm>
            <a:off x="6910785" y="2155350"/>
            <a:ext cx="3992741" cy="10137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Times New Roman"/>
              <a:cs typeface="Times New Roman"/>
            </a:endParaRPr>
          </a:p>
          <a:p>
            <a:pPr marL="135255">
              <a:lnSpc>
                <a:spcPct val="100000"/>
              </a:lnSpc>
            </a:pPr>
            <a:r>
              <a:rPr sz="1700" b="1" dirty="0">
                <a:latin typeface="Carlito"/>
                <a:cs typeface="Carlito"/>
              </a:rPr>
              <a:t>PIRLS</a:t>
            </a:r>
            <a:r>
              <a:rPr sz="1700" b="1" spc="-2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–</a:t>
            </a:r>
            <a:endParaRPr sz="1700">
              <a:latin typeface="Carlito"/>
              <a:cs typeface="Carlito"/>
            </a:endParaRPr>
          </a:p>
          <a:p>
            <a:pPr marL="135255" marR="277495">
              <a:lnSpc>
                <a:spcPct val="100000"/>
              </a:lnSpc>
            </a:pPr>
            <a:r>
              <a:rPr sz="1700" spc="-10" dirty="0">
                <a:latin typeface="Carlito"/>
                <a:cs typeface="Carlito"/>
              </a:rPr>
              <a:t>Progress </a:t>
            </a:r>
            <a:r>
              <a:rPr sz="1700" dirty="0">
                <a:latin typeface="Carlito"/>
                <a:cs typeface="Carlito"/>
              </a:rPr>
              <a:t>in </a:t>
            </a:r>
            <a:r>
              <a:rPr sz="1700" spc="-5" dirty="0">
                <a:latin typeface="Carlito"/>
                <a:cs typeface="Carlito"/>
              </a:rPr>
              <a:t>International</a:t>
            </a:r>
            <a:r>
              <a:rPr sz="1700" spc="-110" dirty="0">
                <a:latin typeface="Carlito"/>
                <a:cs typeface="Carlito"/>
              </a:rPr>
              <a:t> </a:t>
            </a:r>
            <a:r>
              <a:rPr sz="1700" spc="-5" dirty="0">
                <a:latin typeface="Carlito"/>
                <a:cs typeface="Carlito"/>
              </a:rPr>
              <a:t>Reading  Literacy </a:t>
            </a:r>
            <a:r>
              <a:rPr sz="1700" spc="-20" dirty="0">
                <a:latin typeface="Carlito"/>
                <a:cs typeface="Carlito"/>
              </a:rPr>
              <a:t>Study, </a:t>
            </a:r>
            <a:r>
              <a:rPr sz="1700" b="1" dirty="0">
                <a:latin typeface="Carlito"/>
                <a:cs typeface="Carlito"/>
              </a:rPr>
              <a:t>4</a:t>
            </a:r>
            <a:r>
              <a:rPr sz="1700" b="1" spc="-25" dirty="0">
                <a:latin typeface="Carlito"/>
                <a:cs typeface="Carlito"/>
              </a:rPr>
              <a:t> </a:t>
            </a:r>
            <a:r>
              <a:rPr sz="1700" spc="-5" dirty="0">
                <a:latin typeface="Carlito"/>
                <a:cs typeface="Carlito"/>
              </a:rPr>
              <a:t>класс</a:t>
            </a:r>
            <a:endParaRPr sz="1700">
              <a:latin typeface="Carlito"/>
              <a:cs typeface="Carlito"/>
            </a:endParaRPr>
          </a:p>
        </p:txBody>
      </p:sp>
      <p:sp>
        <p:nvSpPr>
          <p:cNvPr id="17" name="object 6"/>
          <p:cNvSpPr txBox="1"/>
          <p:nvPr/>
        </p:nvSpPr>
        <p:spPr>
          <a:xfrm>
            <a:off x="6966204" y="3496192"/>
            <a:ext cx="3965032" cy="10419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Times New Roman"/>
              <a:cs typeface="Times New Roman"/>
            </a:endParaRPr>
          </a:p>
          <a:p>
            <a:pPr marL="135255">
              <a:lnSpc>
                <a:spcPct val="100000"/>
              </a:lnSpc>
            </a:pPr>
            <a:r>
              <a:rPr sz="1700" b="1" spc="-5" dirty="0">
                <a:latin typeface="Carlito"/>
                <a:cs typeface="Carlito"/>
              </a:rPr>
              <a:t>TIMSS</a:t>
            </a:r>
            <a:r>
              <a:rPr sz="1700" b="1" spc="-2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–</a:t>
            </a:r>
            <a:endParaRPr sz="1700">
              <a:latin typeface="Carlito"/>
              <a:cs typeface="Carlito"/>
            </a:endParaRPr>
          </a:p>
          <a:p>
            <a:pPr marL="135255" marR="92075">
              <a:lnSpc>
                <a:spcPts val="2050"/>
              </a:lnSpc>
              <a:spcBef>
                <a:spcPts val="60"/>
              </a:spcBef>
            </a:pPr>
            <a:r>
              <a:rPr sz="1700" spc="-20" dirty="0">
                <a:latin typeface="Carlito"/>
                <a:cs typeface="Carlito"/>
              </a:rPr>
              <a:t>Trends </a:t>
            </a:r>
            <a:r>
              <a:rPr sz="1700" dirty="0">
                <a:latin typeface="Carlito"/>
                <a:cs typeface="Carlito"/>
              </a:rPr>
              <a:t>in </a:t>
            </a:r>
            <a:r>
              <a:rPr sz="1700" spc="-5" dirty="0">
                <a:latin typeface="Carlito"/>
                <a:cs typeface="Carlito"/>
              </a:rPr>
              <a:t>Mathematics </a:t>
            </a:r>
            <a:r>
              <a:rPr sz="1700" dirty="0">
                <a:latin typeface="Carlito"/>
                <a:cs typeface="Carlito"/>
              </a:rPr>
              <a:t>and</a:t>
            </a:r>
            <a:r>
              <a:rPr sz="1700" spc="-95" dirty="0">
                <a:latin typeface="Carlito"/>
                <a:cs typeface="Carlito"/>
              </a:rPr>
              <a:t> </a:t>
            </a:r>
            <a:r>
              <a:rPr sz="1700" spc="-5" dirty="0">
                <a:latin typeface="Carlito"/>
                <a:cs typeface="Carlito"/>
              </a:rPr>
              <a:t>Science  </a:t>
            </a:r>
            <a:r>
              <a:rPr sz="1700" spc="-20" dirty="0">
                <a:latin typeface="Carlito"/>
                <a:cs typeface="Carlito"/>
              </a:rPr>
              <a:t>Study, </a:t>
            </a:r>
            <a:r>
              <a:rPr sz="1700" b="1" dirty="0">
                <a:latin typeface="Carlito"/>
                <a:cs typeface="Carlito"/>
              </a:rPr>
              <a:t>4</a:t>
            </a:r>
            <a:r>
              <a:rPr sz="1700" dirty="0">
                <a:latin typeface="Carlito"/>
                <a:cs typeface="Carlito"/>
              </a:rPr>
              <a:t>, </a:t>
            </a:r>
            <a:r>
              <a:rPr sz="1700" b="1" dirty="0">
                <a:latin typeface="Carlito"/>
                <a:cs typeface="Carlito"/>
              </a:rPr>
              <a:t>8 </a:t>
            </a:r>
            <a:r>
              <a:rPr sz="1700" dirty="0">
                <a:latin typeface="Carlito"/>
                <a:cs typeface="Carlito"/>
              </a:rPr>
              <a:t>и </a:t>
            </a:r>
            <a:r>
              <a:rPr sz="1700" b="1" dirty="0">
                <a:latin typeface="Carlito"/>
                <a:cs typeface="Carlito"/>
              </a:rPr>
              <a:t>11</a:t>
            </a:r>
            <a:r>
              <a:rPr sz="1700" b="1" spc="-15" dirty="0">
                <a:latin typeface="Carlito"/>
                <a:cs typeface="Carlito"/>
              </a:rPr>
              <a:t> </a:t>
            </a:r>
            <a:r>
              <a:rPr sz="1700" spc="-5" dirty="0">
                <a:latin typeface="Carlito"/>
                <a:cs typeface="Carlito"/>
              </a:rPr>
              <a:t>классы</a:t>
            </a:r>
            <a:endParaRPr sz="1700">
              <a:latin typeface="Carlito"/>
              <a:cs typeface="Carlito"/>
            </a:endParaRPr>
          </a:p>
        </p:txBody>
      </p:sp>
      <p:sp>
        <p:nvSpPr>
          <p:cNvPr id="18" name="object 4"/>
          <p:cNvSpPr txBox="1"/>
          <p:nvPr/>
        </p:nvSpPr>
        <p:spPr>
          <a:xfrm>
            <a:off x="7030765" y="4857264"/>
            <a:ext cx="3831199" cy="14766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wrap="square" lIns="0" tIns="16700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1315"/>
              </a:spcBef>
            </a:pPr>
            <a:r>
              <a:rPr sz="1700" b="1" spc="-5" dirty="0">
                <a:latin typeface="Carlito"/>
                <a:cs typeface="Carlito"/>
              </a:rPr>
              <a:t>PISA</a:t>
            </a:r>
            <a:r>
              <a:rPr sz="1700" b="1" spc="-3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–</a:t>
            </a:r>
            <a:endParaRPr sz="1700">
              <a:latin typeface="Carlito"/>
              <a:cs typeface="Carlito"/>
            </a:endParaRPr>
          </a:p>
          <a:p>
            <a:pPr marL="135890" marR="361315">
              <a:lnSpc>
                <a:spcPct val="100000"/>
              </a:lnSpc>
            </a:pPr>
            <a:r>
              <a:rPr sz="1700" spc="-10" dirty="0">
                <a:latin typeface="Carlito"/>
                <a:cs typeface="Carlito"/>
              </a:rPr>
              <a:t>Programme </a:t>
            </a:r>
            <a:r>
              <a:rPr sz="1700" spc="-15" dirty="0">
                <a:latin typeface="Carlito"/>
                <a:cs typeface="Carlito"/>
              </a:rPr>
              <a:t>for </a:t>
            </a:r>
            <a:r>
              <a:rPr sz="1700" spc="-5" dirty="0">
                <a:latin typeface="Carlito"/>
                <a:cs typeface="Carlito"/>
              </a:rPr>
              <a:t>International  Student </a:t>
            </a:r>
            <a:r>
              <a:rPr sz="1700" dirty="0">
                <a:latin typeface="Carlito"/>
                <a:cs typeface="Carlito"/>
              </a:rPr>
              <a:t>Assessment,</a:t>
            </a:r>
            <a:r>
              <a:rPr sz="1700" spc="-105" dirty="0">
                <a:latin typeface="Carlito"/>
                <a:cs typeface="Carlito"/>
              </a:rPr>
              <a:t> </a:t>
            </a:r>
            <a:r>
              <a:rPr sz="1700" spc="-5" dirty="0">
                <a:latin typeface="Carlito"/>
                <a:cs typeface="Carlito"/>
              </a:rPr>
              <a:t>15-летние  </a:t>
            </a:r>
            <a:r>
              <a:rPr sz="1700" spc="-10" dirty="0">
                <a:latin typeface="Carlito"/>
                <a:cs typeface="Carlito"/>
              </a:rPr>
              <a:t>школьники</a:t>
            </a:r>
            <a:endParaRPr sz="1700">
              <a:latin typeface="Carlito"/>
              <a:cs typeface="Carlito"/>
            </a:endParaRPr>
          </a:p>
          <a:p>
            <a:pPr marL="135890">
              <a:lnSpc>
                <a:spcPct val="100000"/>
              </a:lnSpc>
              <a:spcBef>
                <a:spcPts val="10"/>
              </a:spcBef>
            </a:pPr>
            <a:r>
              <a:rPr sz="1700" b="1" dirty="0">
                <a:latin typeface="Carlito"/>
                <a:cs typeface="Carlito"/>
              </a:rPr>
              <a:t>9 </a:t>
            </a:r>
            <a:r>
              <a:rPr sz="1700" dirty="0">
                <a:latin typeface="Carlito"/>
                <a:cs typeface="Carlito"/>
              </a:rPr>
              <a:t>и </a:t>
            </a:r>
            <a:r>
              <a:rPr sz="1700" b="1" dirty="0">
                <a:latin typeface="Carlito"/>
                <a:cs typeface="Carlito"/>
              </a:rPr>
              <a:t>10</a:t>
            </a:r>
            <a:r>
              <a:rPr sz="1700" b="1" spc="5" dirty="0">
                <a:latin typeface="Carlito"/>
                <a:cs typeface="Carlito"/>
              </a:rPr>
              <a:t> </a:t>
            </a:r>
            <a:r>
              <a:rPr sz="1700" spc="-5" dirty="0">
                <a:latin typeface="Carlito"/>
                <a:cs typeface="Carlito"/>
              </a:rPr>
              <a:t>классы</a:t>
            </a:r>
            <a:endParaRPr sz="17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092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41474" y="0"/>
            <a:ext cx="1050525" cy="6858000"/>
          </a:xfrm>
          <a:prstGeom prst="rect">
            <a:avLst/>
          </a:prstGeom>
          <a:solidFill>
            <a:srgbClr val="373C59"/>
          </a:solidFill>
          <a:ln>
            <a:solidFill>
              <a:srgbClr val="373C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71055" y="2008909"/>
            <a:ext cx="10162322" cy="4498410"/>
          </a:xfrm>
        </p:spPr>
        <p:txBody>
          <a:bodyPr>
            <a:normAutofit/>
          </a:bodyPr>
          <a:lstStyle/>
          <a:p>
            <a:pPr marL="12700">
              <a:lnSpc>
                <a:spcPts val="3875"/>
              </a:lnSpc>
              <a:spcBef>
                <a:spcPts val="95"/>
              </a:spcBef>
              <a:buNone/>
            </a:pPr>
            <a:r>
              <a:rPr lang="ru-RU" sz="3200" b="1" spc="-5" dirty="0" smtClean="0">
                <a:latin typeface="Carlito"/>
                <a:cs typeface="Carlito"/>
              </a:rPr>
              <a:t>Леонтьев А.А</a:t>
            </a:r>
            <a:r>
              <a:rPr lang="ru-RU" sz="3200" spc="-5" dirty="0" smtClean="0">
                <a:latin typeface="Carlito"/>
                <a:cs typeface="Carlito"/>
              </a:rPr>
              <a:t>.: </a:t>
            </a:r>
            <a:r>
              <a:rPr lang="ru-RU" sz="3200" spc="-10" dirty="0" smtClean="0">
                <a:latin typeface="Carlito"/>
                <a:cs typeface="Carlito"/>
              </a:rPr>
              <a:t>«Функционально грамотный</a:t>
            </a:r>
            <a:r>
              <a:rPr lang="ru-RU" sz="3200" spc="65" dirty="0" smtClean="0">
                <a:latin typeface="Carlito"/>
                <a:cs typeface="Carlito"/>
              </a:rPr>
              <a:t> </a:t>
            </a:r>
            <a:r>
              <a:rPr lang="ru-RU" sz="3200" spc="-15" dirty="0" smtClean="0">
                <a:latin typeface="Carlito"/>
                <a:cs typeface="Carlito"/>
              </a:rPr>
              <a:t>человек - </a:t>
            </a:r>
            <a:r>
              <a:rPr lang="ru-RU" sz="3200" spc="-25" dirty="0" smtClean="0">
                <a:latin typeface="Carlito"/>
                <a:cs typeface="Carlito"/>
              </a:rPr>
              <a:t>это </a:t>
            </a:r>
            <a:r>
              <a:rPr lang="ru-RU" sz="3200" spc="-15" dirty="0" smtClean="0">
                <a:latin typeface="Carlito"/>
                <a:cs typeface="Carlito"/>
              </a:rPr>
              <a:t>человек, </a:t>
            </a:r>
            <a:r>
              <a:rPr lang="ru-RU" sz="3200" spc="-25" dirty="0" smtClean="0">
                <a:latin typeface="Carlito"/>
                <a:cs typeface="Carlito"/>
              </a:rPr>
              <a:t>который </a:t>
            </a:r>
            <a:r>
              <a:rPr lang="ru-RU" sz="3200" spc="-10" dirty="0" smtClean="0">
                <a:latin typeface="Carlito"/>
                <a:cs typeface="Carlito"/>
              </a:rPr>
              <a:t>способен </a:t>
            </a:r>
            <a:r>
              <a:rPr lang="ru-RU" sz="3200" spc="-15" dirty="0" smtClean="0">
                <a:latin typeface="Carlito"/>
                <a:cs typeface="Carlito"/>
              </a:rPr>
              <a:t>использовать </a:t>
            </a:r>
            <a:r>
              <a:rPr lang="ru-RU" sz="3200" spc="-5" dirty="0" smtClean="0">
                <a:latin typeface="Carlito"/>
                <a:cs typeface="Carlito"/>
              </a:rPr>
              <a:t>все </a:t>
            </a:r>
            <a:r>
              <a:rPr lang="ru-RU" sz="3200" spc="-10" dirty="0" smtClean="0">
                <a:latin typeface="Carlito"/>
                <a:cs typeface="Carlito"/>
              </a:rPr>
              <a:t>постоянно </a:t>
            </a:r>
            <a:r>
              <a:rPr lang="ru-RU" sz="3200" spc="-5" dirty="0" smtClean="0">
                <a:latin typeface="Carlito"/>
                <a:cs typeface="Carlito"/>
              </a:rPr>
              <a:t>приобретаемые в течение жизни знания, </a:t>
            </a:r>
            <a:r>
              <a:rPr lang="ru-RU" sz="3200" spc="-10" dirty="0" smtClean="0">
                <a:latin typeface="Carlito"/>
                <a:cs typeface="Carlito"/>
              </a:rPr>
              <a:t>умения </a:t>
            </a:r>
            <a:r>
              <a:rPr lang="ru-RU" sz="3200" spc="-5" dirty="0" smtClean="0">
                <a:latin typeface="Carlito"/>
                <a:cs typeface="Carlito"/>
              </a:rPr>
              <a:t>и навыки </a:t>
            </a:r>
            <a:r>
              <a:rPr lang="ru-RU" sz="3200" spc="-10" dirty="0" smtClean="0">
                <a:latin typeface="Carlito"/>
                <a:cs typeface="Carlito"/>
              </a:rPr>
              <a:t>для </a:t>
            </a:r>
            <a:r>
              <a:rPr lang="ru-RU" sz="3200" spc="-5" dirty="0" smtClean="0">
                <a:latin typeface="Carlito"/>
                <a:cs typeface="Carlito"/>
              </a:rPr>
              <a:t>решения</a:t>
            </a:r>
            <a:r>
              <a:rPr lang="ru-RU" sz="3200" spc="10" dirty="0" smtClean="0">
                <a:latin typeface="Carlito"/>
                <a:cs typeface="Carlito"/>
              </a:rPr>
              <a:t> </a:t>
            </a:r>
            <a:r>
              <a:rPr lang="ru-RU" sz="3200" spc="-10" dirty="0" smtClean="0">
                <a:latin typeface="Carlito"/>
                <a:cs typeface="Carlito"/>
              </a:rPr>
              <a:t>максимально </a:t>
            </a:r>
            <a:r>
              <a:rPr lang="ru-RU" sz="3200" spc="-15" dirty="0" smtClean="0">
                <a:latin typeface="Carlito"/>
                <a:cs typeface="Carlito"/>
              </a:rPr>
              <a:t>широкого </a:t>
            </a:r>
            <a:r>
              <a:rPr lang="ru-RU" sz="3200" spc="-5" dirty="0" smtClean="0">
                <a:latin typeface="Carlito"/>
                <a:cs typeface="Carlito"/>
              </a:rPr>
              <a:t>диапазона жизненных </a:t>
            </a:r>
            <a:r>
              <a:rPr lang="ru-RU" sz="3200" dirty="0" smtClean="0">
                <a:latin typeface="Carlito"/>
                <a:cs typeface="Carlito"/>
              </a:rPr>
              <a:t>задач </a:t>
            </a:r>
            <a:r>
              <a:rPr lang="ru-RU" sz="3200" spc="-5" dirty="0" smtClean="0">
                <a:latin typeface="Carlito"/>
                <a:cs typeface="Carlito"/>
              </a:rPr>
              <a:t>в </a:t>
            </a:r>
            <a:r>
              <a:rPr lang="ru-RU" sz="3200" spc="-10" dirty="0" smtClean="0">
                <a:latin typeface="Carlito"/>
                <a:cs typeface="Carlito"/>
              </a:rPr>
              <a:t>различных  </a:t>
            </a:r>
            <a:r>
              <a:rPr lang="ru-RU" sz="3200" dirty="0" smtClean="0">
                <a:latin typeface="Carlito"/>
                <a:cs typeface="Carlito"/>
              </a:rPr>
              <a:t>сферах </a:t>
            </a:r>
            <a:r>
              <a:rPr lang="ru-RU" sz="3200" spc="-15" dirty="0" smtClean="0">
                <a:latin typeface="Carlito"/>
                <a:cs typeface="Carlito"/>
              </a:rPr>
              <a:t>человеческой деятельности, </a:t>
            </a:r>
            <a:r>
              <a:rPr lang="ru-RU" sz="3200" spc="-10" dirty="0" smtClean="0">
                <a:latin typeface="Carlito"/>
                <a:cs typeface="Carlito"/>
              </a:rPr>
              <a:t>общения</a:t>
            </a:r>
            <a:r>
              <a:rPr lang="ru-RU" sz="3200" spc="5" dirty="0" smtClean="0">
                <a:latin typeface="Carlito"/>
                <a:cs typeface="Carlito"/>
              </a:rPr>
              <a:t> </a:t>
            </a:r>
            <a:r>
              <a:rPr lang="ru-RU" sz="3200" spc="-5" dirty="0" smtClean="0">
                <a:latin typeface="Carlito"/>
                <a:cs typeface="Carlito"/>
              </a:rPr>
              <a:t>и социальных </a:t>
            </a:r>
            <a:r>
              <a:rPr lang="ru-RU" sz="3200" spc="-10" dirty="0" smtClean="0">
                <a:latin typeface="Carlito"/>
                <a:cs typeface="Carlito"/>
              </a:rPr>
              <a:t>отношений»</a:t>
            </a:r>
            <a:endParaRPr lang="ru-RU" sz="3200" dirty="0"/>
          </a:p>
        </p:txBody>
      </p:sp>
      <p:pic>
        <p:nvPicPr>
          <p:cNvPr id="1026" name="Picture 2" descr="J:\АВГУСТОВКА\Презентации\Склад\Logoti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43829" y="236343"/>
            <a:ext cx="645813" cy="794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63667" y="1278383"/>
            <a:ext cx="1006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Franklin Gothic Demi" pitchFamily="34" charset="0"/>
              </a:rPr>
              <a:t>ГБОУ ДПО ТОИУУ</a:t>
            </a:r>
            <a:endParaRPr lang="ru-RU" sz="1400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sp>
        <p:nvSpPr>
          <p:cNvPr id="7" name="object 8"/>
          <p:cNvSpPr/>
          <p:nvPr/>
        </p:nvSpPr>
        <p:spPr>
          <a:xfrm rot="5400000">
            <a:off x="11669484" y="813286"/>
            <a:ext cx="0" cy="741680"/>
          </a:xfrm>
          <a:custGeom>
            <a:avLst/>
            <a:gdLst/>
            <a:ahLst/>
            <a:cxnLst/>
            <a:rect l="l" t="t" r="r" b="b"/>
            <a:pathLst>
              <a:path h="741679">
                <a:moveTo>
                  <a:pt x="0" y="0"/>
                </a:moveTo>
                <a:lnTo>
                  <a:pt x="0" y="741159"/>
                </a:lnTo>
              </a:path>
            </a:pathLst>
          </a:custGeom>
          <a:ln w="3761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04800" y="365125"/>
            <a:ext cx="10543309" cy="1325563"/>
          </a:xfrm>
          <a:solidFill>
            <a:srgbClr val="FFFFCC"/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ru-RU" dirty="0" smtClean="0"/>
              <a:t>Функциональная грамотность (определение 1)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092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41474" y="0"/>
            <a:ext cx="1050525" cy="6858000"/>
          </a:xfrm>
          <a:prstGeom prst="rect">
            <a:avLst/>
          </a:prstGeom>
          <a:solidFill>
            <a:srgbClr val="373C59"/>
          </a:solidFill>
          <a:ln>
            <a:solidFill>
              <a:srgbClr val="373C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7727" y="235528"/>
            <a:ext cx="10335692" cy="1291327"/>
          </a:xfrm>
          <a:solidFill>
            <a:srgbClr val="FFFFCC"/>
          </a:solid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>Функциональная грамотность младшего школьника (определение 2)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01782" y="1773382"/>
          <a:ext cx="10300568" cy="4827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8218"/>
                <a:gridCol w="6892350"/>
              </a:tblGrid>
              <a:tr h="43745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Ранее</a:t>
                      </a:r>
                      <a:endParaRPr lang="ru-RU" sz="24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Сегодня</a:t>
                      </a:r>
                      <a:endParaRPr lang="ru-RU" sz="24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37007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Совокупность умений читать и писать для использования в повседневной жизни и решения житейских проблем.</a:t>
                      </a:r>
                      <a:endParaRPr lang="ru-RU" sz="2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«Новая грамотность» – академическая и цифровая.</a:t>
                      </a:r>
                    </a:p>
                    <a:p>
                      <a:pPr algn="ctr"/>
                      <a:endParaRPr lang="ru-RU" sz="2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Базовое</a:t>
                      </a:r>
                      <a:r>
                        <a:rPr lang="ru-RU" sz="2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образование личности: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2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готовность успешно  взаимодействовать с изменениями окружающего мира;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возможность решать учебные и жизненные задачи;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способность строить социальные отношения;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владение </a:t>
                      </a:r>
                      <a:r>
                        <a:rPr lang="ru-RU" sz="2400" baseline="0" dirty="0" smtClean="0">
                          <a:ln>
                            <a:noFill/>
                          </a:ln>
                          <a:noFill/>
                        </a:rPr>
                        <a:t> </a:t>
                      </a: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умениями.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J:\АВГУСТОВКА\Презентации\Склад\Logoti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43829" y="236343"/>
            <a:ext cx="645813" cy="794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63667" y="1278383"/>
            <a:ext cx="1006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Franklin Gothic Demi" pitchFamily="34" charset="0"/>
              </a:rPr>
              <a:t>ГБОУ ДПО ТОИУУ</a:t>
            </a:r>
            <a:endParaRPr lang="ru-RU" sz="1400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sp>
        <p:nvSpPr>
          <p:cNvPr id="7" name="object 8"/>
          <p:cNvSpPr/>
          <p:nvPr/>
        </p:nvSpPr>
        <p:spPr>
          <a:xfrm rot="5400000">
            <a:off x="11669484" y="813286"/>
            <a:ext cx="0" cy="741680"/>
          </a:xfrm>
          <a:custGeom>
            <a:avLst/>
            <a:gdLst/>
            <a:ahLst/>
            <a:cxnLst/>
            <a:rect l="l" t="t" r="r" b="b"/>
            <a:pathLst>
              <a:path h="741679">
                <a:moveTo>
                  <a:pt x="0" y="0"/>
                </a:moveTo>
                <a:lnTo>
                  <a:pt x="0" y="741159"/>
                </a:lnTo>
              </a:path>
            </a:pathLst>
          </a:custGeom>
          <a:ln w="3761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092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41474" y="0"/>
            <a:ext cx="1050525" cy="6858000"/>
          </a:xfrm>
          <a:prstGeom prst="rect">
            <a:avLst/>
          </a:prstGeom>
          <a:solidFill>
            <a:srgbClr val="373C59"/>
          </a:solidFill>
          <a:ln>
            <a:solidFill>
              <a:srgbClr val="373C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pic>
        <p:nvPicPr>
          <p:cNvPr id="1026" name="Picture 2" descr="J:\АВГУСТОВКА\Презентации\Склад\Logoti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43829" y="236343"/>
            <a:ext cx="645813" cy="794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63667" y="1278383"/>
            <a:ext cx="1006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Franklin Gothic Demi" pitchFamily="34" charset="0"/>
              </a:rPr>
              <a:t>ГБОУ ДПО ТОИУУ</a:t>
            </a:r>
            <a:endParaRPr lang="ru-RU" sz="1400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sp>
        <p:nvSpPr>
          <p:cNvPr id="7" name="object 8"/>
          <p:cNvSpPr/>
          <p:nvPr/>
        </p:nvSpPr>
        <p:spPr>
          <a:xfrm rot="5400000">
            <a:off x="11669484" y="813286"/>
            <a:ext cx="0" cy="741680"/>
          </a:xfrm>
          <a:custGeom>
            <a:avLst/>
            <a:gdLst/>
            <a:ahLst/>
            <a:cxnLst/>
            <a:rect l="l" t="t" r="r" b="b"/>
            <a:pathLst>
              <a:path h="741679">
                <a:moveTo>
                  <a:pt x="0" y="0"/>
                </a:moveTo>
                <a:lnTo>
                  <a:pt x="0" y="741159"/>
                </a:lnTo>
              </a:path>
            </a:pathLst>
          </a:custGeom>
          <a:ln w="3761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graphicFrame>
        <p:nvGraphicFramePr>
          <p:cNvPr id="11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198" y="207818"/>
          <a:ext cx="10349346" cy="66108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74673"/>
                <a:gridCol w="5174673"/>
              </a:tblGrid>
              <a:tr h="49426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Функциональная грамотность – совокупность двух групп компонентов: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426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интегративных</a:t>
                      </a:r>
                      <a:endParaRPr lang="ru-RU" sz="2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предметных</a:t>
                      </a:r>
                      <a:endParaRPr lang="ru-RU" sz="2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229796"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сопровождают любой предметный компонент функциональной грамотности</a:t>
                      </a:r>
                      <a:endParaRPr lang="ru-RU" sz="2400" i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соответствуют предметам </a:t>
                      </a:r>
                      <a:r>
                        <a:rPr lang="ru-RU" sz="2400" i="1" smtClean="0"/>
                        <a:t>учебного плана </a:t>
                      </a:r>
                      <a:r>
                        <a:rPr lang="ru-RU" sz="2400" i="1" dirty="0" smtClean="0"/>
                        <a:t>начальной школы</a:t>
                      </a:r>
                      <a:endParaRPr lang="ru-RU" sz="2400" i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87495">
                <a:tc>
                  <a:txBody>
                    <a:bodyPr/>
                    <a:lstStyle/>
                    <a:p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5139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Коммуникативная грамотность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Языковая функциональная грамотность</a:t>
                      </a:r>
                      <a:endParaRPr lang="ru-RU" sz="2400" dirty="0"/>
                    </a:p>
                  </a:txBody>
                  <a:tcPr/>
                </a:tc>
              </a:tr>
              <a:tr h="85311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Читательская грамотность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Литературная  функциональная грамотность</a:t>
                      </a:r>
                      <a:endParaRPr lang="ru-RU" sz="2400" dirty="0"/>
                    </a:p>
                  </a:txBody>
                  <a:tcPr/>
                </a:tc>
              </a:tr>
              <a:tr h="85311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Информационная грамотность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Математическая функциональная грамотность</a:t>
                      </a:r>
                      <a:endParaRPr lang="ru-RU" sz="2400" dirty="0"/>
                    </a:p>
                  </a:txBody>
                  <a:tcPr/>
                </a:tc>
              </a:tr>
              <a:tr h="85311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Социальная грамотность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smtClean="0"/>
                        <a:t>Естественнонаучная </a:t>
                      </a:r>
                      <a:r>
                        <a:rPr lang="ru-RU" sz="2400" dirty="0" smtClean="0"/>
                        <a:t>функциональная грамотность</a:t>
                      </a:r>
                      <a:endParaRPr lang="ru-RU" sz="2400" dirty="0"/>
                    </a:p>
                  </a:txBody>
                  <a:tcPr/>
                </a:tc>
              </a:tr>
              <a:tr h="4942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6092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41474" y="0"/>
            <a:ext cx="1050525" cy="6858000"/>
          </a:xfrm>
          <a:prstGeom prst="rect">
            <a:avLst/>
          </a:prstGeom>
          <a:solidFill>
            <a:srgbClr val="373C59"/>
          </a:solidFill>
          <a:ln>
            <a:solidFill>
              <a:srgbClr val="373C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71055" y="2008909"/>
            <a:ext cx="10162322" cy="4498410"/>
          </a:xfrm>
        </p:spPr>
        <p:txBody>
          <a:bodyPr>
            <a:normAutofit/>
          </a:bodyPr>
          <a:lstStyle/>
          <a:p>
            <a:pPr marL="414655" indent="-402590">
              <a:lnSpc>
                <a:spcPct val="100000"/>
              </a:lnSpc>
              <a:spcBef>
                <a:spcPts val="0"/>
              </a:spcBef>
              <a:buFont typeface="Arial"/>
              <a:buChar char="•"/>
              <a:tabLst>
                <a:tab pos="414655" algn="l"/>
                <a:tab pos="415290" algn="l"/>
              </a:tabLst>
            </a:pPr>
            <a:r>
              <a:rPr lang="ru-RU" sz="3600" spc="-15" dirty="0" smtClean="0">
                <a:latin typeface="Carlito"/>
                <a:cs typeface="Carlito"/>
              </a:rPr>
              <a:t>Математическая</a:t>
            </a:r>
            <a:r>
              <a:rPr lang="ru-RU" sz="3600" spc="-35" dirty="0" smtClean="0">
                <a:latin typeface="Carlito"/>
                <a:cs typeface="Carlito"/>
              </a:rPr>
              <a:t> </a:t>
            </a:r>
            <a:r>
              <a:rPr lang="ru-RU" sz="3600" spc="-5" dirty="0" smtClean="0">
                <a:latin typeface="Carlito"/>
                <a:cs typeface="Carlito"/>
              </a:rPr>
              <a:t>грамотность</a:t>
            </a:r>
            <a:endParaRPr lang="ru-RU" sz="3600" dirty="0" smtClean="0">
              <a:latin typeface="Carlito"/>
              <a:cs typeface="Carlito"/>
            </a:endParaRPr>
          </a:p>
          <a:p>
            <a:pPr marL="414655" indent="-402590">
              <a:lnSpc>
                <a:spcPct val="100000"/>
              </a:lnSpc>
              <a:spcBef>
                <a:spcPts val="0"/>
              </a:spcBef>
              <a:buFont typeface="Arial"/>
              <a:buChar char="•"/>
              <a:tabLst>
                <a:tab pos="414655" algn="l"/>
                <a:tab pos="415290" algn="l"/>
              </a:tabLst>
            </a:pPr>
            <a:r>
              <a:rPr lang="ru-RU" sz="3600" spc="-15" dirty="0" smtClean="0">
                <a:latin typeface="Carlito"/>
                <a:cs typeface="Carlito"/>
              </a:rPr>
              <a:t>Читательская</a:t>
            </a:r>
            <a:r>
              <a:rPr lang="ru-RU" sz="3600" spc="-35" dirty="0" smtClean="0">
                <a:latin typeface="Carlito"/>
                <a:cs typeface="Carlito"/>
              </a:rPr>
              <a:t> </a:t>
            </a:r>
            <a:r>
              <a:rPr lang="ru-RU" sz="3600" spc="-5" dirty="0" smtClean="0">
                <a:latin typeface="Carlito"/>
                <a:cs typeface="Carlito"/>
              </a:rPr>
              <a:t>грамотность</a:t>
            </a:r>
            <a:endParaRPr lang="ru-RU" sz="3600" dirty="0" smtClean="0">
              <a:latin typeface="Carlito"/>
              <a:cs typeface="Carlito"/>
            </a:endParaRPr>
          </a:p>
          <a:p>
            <a:pPr marL="414655" indent="-402590">
              <a:lnSpc>
                <a:spcPct val="100000"/>
              </a:lnSpc>
              <a:spcBef>
                <a:spcPts val="0"/>
              </a:spcBef>
              <a:buFont typeface="Arial"/>
              <a:buChar char="•"/>
              <a:tabLst>
                <a:tab pos="414655" algn="l"/>
                <a:tab pos="415290" algn="l"/>
              </a:tabLst>
            </a:pPr>
            <a:r>
              <a:rPr lang="ru-RU" sz="3600" spc="-10" dirty="0" smtClean="0">
                <a:latin typeface="Carlito"/>
                <a:cs typeface="Carlito"/>
              </a:rPr>
              <a:t>Естественнонаучная</a:t>
            </a:r>
            <a:r>
              <a:rPr lang="ru-RU" sz="3600" spc="-55" dirty="0" smtClean="0">
                <a:latin typeface="Carlito"/>
                <a:cs typeface="Carlito"/>
              </a:rPr>
              <a:t> </a:t>
            </a:r>
            <a:r>
              <a:rPr lang="ru-RU" sz="3600" spc="-5" dirty="0" smtClean="0">
                <a:latin typeface="Carlito"/>
                <a:cs typeface="Carlito"/>
              </a:rPr>
              <a:t>грамотность</a:t>
            </a:r>
            <a:endParaRPr lang="ru-RU" sz="3600" dirty="0" smtClean="0">
              <a:latin typeface="Carlito"/>
              <a:cs typeface="Carlito"/>
            </a:endParaRPr>
          </a:p>
          <a:p>
            <a:pPr marL="414655" indent="-402590">
              <a:lnSpc>
                <a:spcPct val="100000"/>
              </a:lnSpc>
              <a:spcBef>
                <a:spcPts val="0"/>
              </a:spcBef>
              <a:buFont typeface="Arial"/>
              <a:buChar char="•"/>
              <a:tabLst>
                <a:tab pos="414655" algn="l"/>
                <a:tab pos="415290" algn="l"/>
              </a:tabLst>
            </a:pPr>
            <a:r>
              <a:rPr lang="ru-RU" sz="3600" spc="-5" dirty="0" smtClean="0">
                <a:latin typeface="Carlito"/>
                <a:cs typeface="Carlito"/>
              </a:rPr>
              <a:t>Финансовая</a:t>
            </a:r>
            <a:r>
              <a:rPr lang="ru-RU" sz="3600" spc="-20" dirty="0" smtClean="0">
                <a:latin typeface="Carlito"/>
                <a:cs typeface="Carlito"/>
              </a:rPr>
              <a:t> </a:t>
            </a:r>
            <a:r>
              <a:rPr lang="ru-RU" sz="3600" spc="-5" dirty="0" smtClean="0">
                <a:latin typeface="Carlito"/>
                <a:cs typeface="Carlito"/>
              </a:rPr>
              <a:t>грамотность</a:t>
            </a:r>
            <a:endParaRPr lang="ru-RU" sz="3600" dirty="0" smtClean="0">
              <a:latin typeface="Carlito"/>
              <a:cs typeface="Carlito"/>
            </a:endParaRPr>
          </a:p>
          <a:p>
            <a:pPr marL="414655" indent="-402590">
              <a:lnSpc>
                <a:spcPct val="100000"/>
              </a:lnSpc>
              <a:spcBef>
                <a:spcPts val="0"/>
              </a:spcBef>
              <a:buFont typeface="Arial"/>
              <a:buChar char="•"/>
              <a:tabLst>
                <a:tab pos="414655" algn="l"/>
                <a:tab pos="415290" algn="l"/>
              </a:tabLst>
            </a:pPr>
            <a:r>
              <a:rPr lang="ru-RU" sz="3600" spc="-45" dirty="0" smtClean="0">
                <a:latin typeface="Carlito"/>
                <a:cs typeface="Carlito"/>
              </a:rPr>
              <a:t>Глобальные</a:t>
            </a:r>
            <a:r>
              <a:rPr lang="ru-RU" sz="3600" spc="-50" dirty="0" smtClean="0">
                <a:latin typeface="Carlito"/>
                <a:cs typeface="Carlito"/>
              </a:rPr>
              <a:t> </a:t>
            </a:r>
            <a:r>
              <a:rPr lang="ru-RU" sz="3600" spc="-15" dirty="0" smtClean="0">
                <a:latin typeface="Carlito"/>
                <a:cs typeface="Carlito"/>
              </a:rPr>
              <a:t>компетенции</a:t>
            </a:r>
            <a:endParaRPr lang="ru-RU" sz="3600" dirty="0" smtClean="0">
              <a:latin typeface="Carlito"/>
              <a:cs typeface="Carlito"/>
            </a:endParaRPr>
          </a:p>
          <a:p>
            <a:pPr marL="414655" indent="-402590">
              <a:lnSpc>
                <a:spcPct val="100000"/>
              </a:lnSpc>
              <a:spcBef>
                <a:spcPts val="0"/>
              </a:spcBef>
              <a:buFont typeface="Arial"/>
              <a:buChar char="•"/>
              <a:tabLst>
                <a:tab pos="414655" algn="l"/>
                <a:tab pos="415290" algn="l"/>
              </a:tabLst>
            </a:pPr>
            <a:r>
              <a:rPr lang="ru-RU" sz="3600" spc="-5" dirty="0" smtClean="0">
                <a:latin typeface="Carlito"/>
                <a:cs typeface="Carlito"/>
              </a:rPr>
              <a:t>Креативное</a:t>
            </a:r>
            <a:r>
              <a:rPr lang="ru-RU" sz="3600" spc="-35" dirty="0" smtClean="0">
                <a:latin typeface="Carlito"/>
                <a:cs typeface="Carlito"/>
              </a:rPr>
              <a:t> </a:t>
            </a:r>
            <a:r>
              <a:rPr lang="ru-RU" sz="3600" spc="-5" dirty="0" smtClean="0">
                <a:latin typeface="Carlito"/>
                <a:cs typeface="Carlito"/>
              </a:rPr>
              <a:t>мышление</a:t>
            </a:r>
            <a:endParaRPr lang="ru-RU" sz="3600" dirty="0" smtClean="0">
              <a:latin typeface="Carlito"/>
              <a:cs typeface="Carlito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J:\АВГУСТОВКА\Презентации\Склад\Logoti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43829" y="236343"/>
            <a:ext cx="645813" cy="794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63667" y="1278383"/>
            <a:ext cx="1006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Franklin Gothic Demi" pitchFamily="34" charset="0"/>
              </a:rPr>
              <a:t>ГБОУ ДПО ТОИУУ</a:t>
            </a:r>
            <a:endParaRPr lang="ru-RU" sz="1400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sp>
        <p:nvSpPr>
          <p:cNvPr id="7" name="object 8"/>
          <p:cNvSpPr/>
          <p:nvPr/>
        </p:nvSpPr>
        <p:spPr>
          <a:xfrm rot="5400000">
            <a:off x="11669484" y="813286"/>
            <a:ext cx="0" cy="741680"/>
          </a:xfrm>
          <a:custGeom>
            <a:avLst/>
            <a:gdLst/>
            <a:ahLst/>
            <a:cxnLst/>
            <a:rect l="l" t="t" r="r" b="b"/>
            <a:pathLst>
              <a:path h="741679">
                <a:moveTo>
                  <a:pt x="0" y="0"/>
                </a:moveTo>
                <a:lnTo>
                  <a:pt x="0" y="741159"/>
                </a:lnTo>
              </a:path>
            </a:pathLst>
          </a:custGeom>
          <a:ln w="3761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21673" y="365125"/>
            <a:ext cx="10654146" cy="1325563"/>
          </a:xfrm>
          <a:solidFill>
            <a:srgbClr val="FFFFCC"/>
          </a:solid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направления формирования</a:t>
            </a:r>
            <a:br>
              <a:rPr lang="ru-RU" b="1" dirty="0" smtClean="0"/>
            </a:br>
            <a:r>
              <a:rPr lang="ru-RU" b="1" dirty="0" smtClean="0"/>
              <a:t>функциональной грамотности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092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513</Words>
  <Application>Microsoft Office PowerPoint</Application>
  <PresentationFormat>Произвольный</PresentationFormat>
  <Paragraphs>92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Формирование  функциональной грамотности обучающихся в начальной школе.</vt:lpstr>
      <vt:lpstr>Формирование  функциональной грамотности – одна  из основных задач  ФГОС  общего образования.</vt:lpstr>
      <vt:lpstr> Из указа Президента России  от 7 мая 2018 года: </vt:lpstr>
      <vt:lpstr>  Из Государственной программы РФ «Развитие образования» (2018-2025 годы) от 26 декабря 2017 г.  </vt:lpstr>
      <vt:lpstr>Оценка качества образования  в международных рейтингах опирается на данные международных исследований PIRLS, TIMSS и PISA</vt:lpstr>
      <vt:lpstr>Функциональная грамотность (определение 1)</vt:lpstr>
      <vt:lpstr> Функциональная грамотность младшего школьника (определение 2) </vt:lpstr>
      <vt:lpstr>Слайд 8</vt:lpstr>
      <vt:lpstr>Основные направления формирования функциональной грамотности</vt:lpstr>
      <vt:lpstr>Особенности заданий для формирования и оценки функциональной грамотности</vt:lpstr>
      <vt:lpstr> Основные критерии отбора заданий  для  формирования и оценки  функциональной  грамотности 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430G2</dc:creator>
  <cp:lastModifiedBy>Марина</cp:lastModifiedBy>
  <cp:revision>28</cp:revision>
  <dcterms:created xsi:type="dcterms:W3CDTF">2021-12-05T17:15:37Z</dcterms:created>
  <dcterms:modified xsi:type="dcterms:W3CDTF">2022-04-13T11:08:43Z</dcterms:modified>
</cp:coreProperties>
</file>